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08" r:id="rId1"/>
  </p:sldMasterIdLst>
  <p:notesMasterIdLst>
    <p:notesMasterId r:id="rId22"/>
  </p:notesMasterIdLst>
  <p:sldIdLst>
    <p:sldId id="256" r:id="rId2"/>
    <p:sldId id="257" r:id="rId3"/>
    <p:sldId id="258" r:id="rId4"/>
    <p:sldId id="282" r:id="rId5"/>
    <p:sldId id="265" r:id="rId6"/>
    <p:sldId id="264" r:id="rId7"/>
    <p:sldId id="283" r:id="rId8"/>
    <p:sldId id="297" r:id="rId9"/>
    <p:sldId id="281" r:id="rId10"/>
    <p:sldId id="285" r:id="rId11"/>
    <p:sldId id="284" r:id="rId12"/>
    <p:sldId id="294" r:id="rId13"/>
    <p:sldId id="293" r:id="rId14"/>
    <p:sldId id="295" r:id="rId15"/>
    <p:sldId id="287" r:id="rId16"/>
    <p:sldId id="290" r:id="rId17"/>
    <p:sldId id="292" r:id="rId18"/>
    <p:sldId id="296" r:id="rId19"/>
    <p:sldId id="262" r:id="rId20"/>
    <p:sldId id="291" r:id="rId21"/>
  </p:sldIdLst>
  <p:sldSz cx="12192000" cy="6858000"/>
  <p:notesSz cx="6858000" cy="9144000"/>
  <p:embeddedFontLst>
    <p:embeddedFont>
      <p:font typeface="맑은 고딕" panose="020B0503020000020004" pitchFamily="50" charset="-127"/>
      <p:regular r:id="rId23"/>
      <p:bold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1훈화양연화 R" panose="02020603020101020101" pitchFamily="18" charset="-127"/>
      <p:regular r:id="rId29"/>
    </p:embeddedFont>
    <p:embeddedFont>
      <p:font typeface="1훈정글북 R" panose="02020603020101020101" pitchFamily="18" charset="-127"/>
      <p:regular r:id="rId30"/>
    </p:embeddedFont>
    <p:embeddedFont>
      <p:font typeface="1훈하얀고양이 R" panose="02020603020101020101" pitchFamily="18" charset="-127"/>
      <p:regular r:id="rId31"/>
    </p:embeddedFont>
    <p:embeddedFont>
      <p:font typeface="Calibri Light" panose="020F0302020204030204" pitchFamily="34" charset="0"/>
      <p:regular r:id="rId32"/>
      <p:italic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FDE9"/>
    <a:srgbClr val="00FA4C"/>
    <a:srgbClr val="7A90A4"/>
    <a:srgbClr val="00FDF9"/>
    <a:srgbClr val="979181"/>
    <a:srgbClr val="E0FFF3"/>
    <a:srgbClr val="FDFCF1"/>
    <a:srgbClr val="FEFDF4"/>
    <a:srgbClr val="9CFB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7"/>
    <p:restoredTop sz="93669" autoAdjust="0"/>
  </p:normalViewPr>
  <p:slideViewPr>
    <p:cSldViewPr snapToGrid="0" snapToObjects="1">
      <p:cViewPr varScale="1">
        <p:scale>
          <a:sx n="69" d="100"/>
          <a:sy n="69" d="100"/>
        </p:scale>
        <p:origin x="52" y="8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21.jpeg>
</file>

<file path=ppt/media/image22.JP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jpe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277C9C-ADEA-5243-89ED-6D93D5FBE1F2}" type="datetimeFigureOut">
              <a:rPr kumimoji="1" lang="ko-KR" altLang="en-US" smtClean="0"/>
              <a:t>2019-11-29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EB7C1D-D3FB-1F4F-A204-F9D1B2B064D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08997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83468-1995-BC46-9410-F0146610A37F}" type="datetimeFigureOut">
              <a:rPr kumimoji="1" lang="ko-KR" altLang="en-US" smtClean="0"/>
              <a:t>2019-11-29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61676-7B5A-104E-9905-09795E0B5F5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430731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83468-1995-BC46-9410-F0146610A37F}" type="datetimeFigureOut">
              <a:rPr kumimoji="1" lang="ko-KR" altLang="en-US" smtClean="0"/>
              <a:t>2019-11-29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61676-7B5A-104E-9905-09795E0B5F5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97117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83468-1995-BC46-9410-F0146610A37F}" type="datetimeFigureOut">
              <a:rPr kumimoji="1" lang="ko-KR" altLang="en-US" smtClean="0"/>
              <a:t>2019-11-29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61676-7B5A-104E-9905-09795E0B5F5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58376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83468-1995-BC46-9410-F0146610A37F}" type="datetimeFigureOut">
              <a:rPr kumimoji="1" lang="ko-KR" altLang="en-US" smtClean="0"/>
              <a:t>2019-11-29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61676-7B5A-104E-9905-09795E0B5F5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460406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83468-1995-BC46-9410-F0146610A37F}" type="datetimeFigureOut">
              <a:rPr kumimoji="1" lang="ko-KR" altLang="en-US" smtClean="0"/>
              <a:t>2019-11-29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61676-7B5A-104E-9905-09795E0B5F5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87831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83468-1995-BC46-9410-F0146610A37F}" type="datetimeFigureOut">
              <a:rPr kumimoji="1" lang="ko-KR" altLang="en-US" smtClean="0"/>
              <a:t>2019-11-29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61676-7B5A-104E-9905-09795E0B5F5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54754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83468-1995-BC46-9410-F0146610A37F}" type="datetimeFigureOut">
              <a:rPr kumimoji="1" lang="ko-KR" altLang="en-US" smtClean="0"/>
              <a:t>2019-11-29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61676-7B5A-104E-9905-09795E0B5F5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26669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83468-1995-BC46-9410-F0146610A37F}" type="datetimeFigureOut">
              <a:rPr kumimoji="1" lang="ko-KR" altLang="en-US" smtClean="0"/>
              <a:t>2019-11-29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61676-7B5A-104E-9905-09795E0B5F5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7272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83468-1995-BC46-9410-F0146610A37F}" type="datetimeFigureOut">
              <a:rPr kumimoji="1" lang="ko-KR" altLang="en-US" smtClean="0"/>
              <a:t>2019-11-29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61676-7B5A-104E-9905-09795E0B5F5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78504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83468-1995-BC46-9410-F0146610A37F}" type="datetimeFigureOut">
              <a:rPr kumimoji="1" lang="ko-KR" altLang="en-US" smtClean="0"/>
              <a:t>2019-11-29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61676-7B5A-104E-9905-09795E0B5F5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599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개체 틀로 끌거나 아이콘을 클릭하여 추가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83468-1995-BC46-9410-F0146610A37F}" type="datetimeFigureOut">
              <a:rPr kumimoji="1" lang="ko-KR" altLang="en-US" smtClean="0"/>
              <a:t>2019-11-29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61676-7B5A-104E-9905-09795E0B5F5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05850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383468-1995-BC46-9410-F0146610A37F}" type="datetimeFigureOut">
              <a:rPr kumimoji="1" lang="ko-KR" altLang="en-US" smtClean="0"/>
              <a:t>2019-11-29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561676-7B5A-104E-9905-09795E0B5F5C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75" y="5798012"/>
            <a:ext cx="876852" cy="87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16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G"/><Relationship Id="rId4" Type="http://schemas.openxmlformats.org/officeDocument/2006/relationships/image" Target="../media/image1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703332" y="2341272"/>
            <a:ext cx="40494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6000" dirty="0" err="1" smtClean="0">
                <a:solidFill>
                  <a:schemeClr val="accent4">
                    <a:lumMod val="50000"/>
                  </a:schemeClr>
                </a:solidFill>
                <a:latin typeface="1훈화양연화 R" panose="02020603020101020101" pitchFamily="18" charset="-127"/>
                <a:ea typeface="1훈화양연화 R" panose="02020603020101020101" pitchFamily="18" charset="-127"/>
                <a:cs typeface="1HoonWhayangyunwha" charset="-127"/>
              </a:rPr>
              <a:t>SafeFood</a:t>
            </a:r>
            <a:endParaRPr kumimoji="1" lang="ko-KR" altLang="en-US" sz="6000" dirty="0">
              <a:solidFill>
                <a:schemeClr val="accent4">
                  <a:lumMod val="50000"/>
                </a:schemeClr>
              </a:solidFill>
              <a:latin typeface="1훈화양연화 R" panose="02020603020101020101" pitchFamily="18" charset="-127"/>
              <a:ea typeface="1훈화양연화 R" panose="02020603020101020101" pitchFamily="18" charset="-127"/>
              <a:cs typeface="1HoonWhayangyunwha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073" y="1776548"/>
            <a:ext cx="5092700" cy="3816334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6016625" y="3755789"/>
            <a:ext cx="54229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800" dirty="0" smtClean="0">
                <a:solidFill>
                  <a:schemeClr val="accent4">
                    <a:lumMod val="75000"/>
                  </a:schemeClr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조</a:t>
            </a:r>
            <a:r>
              <a:rPr kumimoji="1" lang="ko-KR" altLang="en-US" sz="2800" dirty="0">
                <a:solidFill>
                  <a:schemeClr val="accent4">
                    <a:lumMod val="75000"/>
                  </a:schemeClr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정</a:t>
            </a:r>
            <a:r>
              <a:rPr kumimoji="1" lang="ko-KR" altLang="en-US" sz="2800" dirty="0" smtClean="0">
                <a:solidFill>
                  <a:schemeClr val="accent4">
                    <a:lumMod val="75000"/>
                  </a:schemeClr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 </a:t>
            </a:r>
            <a:r>
              <a:rPr kumimoji="1" lang="en-US" altLang="ko-KR" sz="2800" dirty="0" smtClean="0">
                <a:solidFill>
                  <a:schemeClr val="accent4">
                    <a:lumMod val="75000"/>
                  </a:schemeClr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(</a:t>
            </a:r>
            <a:r>
              <a:rPr kumimoji="1" lang="ko-KR" altLang="en-US" sz="2800" dirty="0" smtClean="0">
                <a:solidFill>
                  <a:schemeClr val="accent4">
                    <a:lumMod val="75000"/>
                  </a:schemeClr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 </a:t>
            </a:r>
            <a:r>
              <a:rPr kumimoji="1" lang="en-US" altLang="ko-KR" sz="2800" dirty="0">
                <a:solidFill>
                  <a:schemeClr val="accent4">
                    <a:lumMod val="75000"/>
                  </a:schemeClr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1</a:t>
            </a:r>
            <a:r>
              <a:rPr kumimoji="1" lang="ko-KR" altLang="en-US" sz="2800" dirty="0" smtClean="0">
                <a:solidFill>
                  <a:schemeClr val="accent4">
                    <a:lumMod val="75000"/>
                  </a:schemeClr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조 </a:t>
            </a:r>
            <a:r>
              <a:rPr kumimoji="1" lang="en-US" altLang="ko-KR" sz="2800" dirty="0" smtClean="0">
                <a:solidFill>
                  <a:schemeClr val="accent4">
                    <a:lumMod val="75000"/>
                  </a:schemeClr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)</a:t>
            </a:r>
          </a:p>
          <a:p>
            <a:pPr algn="ctr"/>
            <a:endParaRPr kumimoji="1" lang="en-US" altLang="ko-KR" sz="2800" dirty="0">
              <a:solidFill>
                <a:schemeClr val="accent4">
                  <a:lumMod val="75000"/>
                </a:schemeClr>
              </a:solidFill>
              <a:latin typeface="1훈하얀고양이 R" panose="02020603020101020101" pitchFamily="18" charset="-127"/>
              <a:ea typeface="1훈하얀고양이 R" panose="02020603020101020101" pitchFamily="18" charset="-127"/>
              <a:cs typeface="1HoonWhitecat" charset="-127"/>
            </a:endParaRPr>
          </a:p>
          <a:p>
            <a:pPr algn="ctr"/>
            <a:r>
              <a:rPr kumimoji="1" lang="ko-KR" altLang="en-US" sz="2800" dirty="0" smtClean="0">
                <a:solidFill>
                  <a:schemeClr val="accent4">
                    <a:lumMod val="75000"/>
                  </a:schemeClr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조  민</a:t>
            </a:r>
            <a:r>
              <a:rPr kumimoji="1" lang="en-US" altLang="ko-KR" sz="2800" dirty="0" smtClean="0">
                <a:solidFill>
                  <a:schemeClr val="accent4">
                    <a:lumMod val="75000"/>
                  </a:schemeClr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, </a:t>
            </a:r>
            <a:r>
              <a:rPr kumimoji="1" lang="ko-KR" altLang="en-US" sz="2800" dirty="0" smtClean="0">
                <a:solidFill>
                  <a:schemeClr val="accent4">
                    <a:lumMod val="75000"/>
                  </a:schemeClr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김현정</a:t>
            </a:r>
            <a:endParaRPr kumimoji="1" lang="ko-KR" altLang="en-US" sz="2800" dirty="0">
              <a:solidFill>
                <a:schemeClr val="accent4">
                  <a:lumMod val="75000"/>
                </a:schemeClr>
              </a:solidFill>
              <a:latin typeface="1훈하얀고양이 R" panose="02020603020101020101" pitchFamily="18" charset="-127"/>
              <a:ea typeface="1훈하얀고양이 R" panose="02020603020101020101" pitchFamily="18" charset="-127"/>
              <a:cs typeface="1HoonWhiteca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6361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/>
          <p:cNvGrpSpPr/>
          <p:nvPr/>
        </p:nvGrpSpPr>
        <p:grpSpPr>
          <a:xfrm>
            <a:off x="159027" y="1"/>
            <a:ext cx="2751151" cy="6857999"/>
            <a:chOff x="572495" y="1"/>
            <a:chExt cx="2751151" cy="6857999"/>
          </a:xfrm>
        </p:grpSpPr>
        <p:sp>
          <p:nvSpPr>
            <p:cNvPr id="5" name="순서도: 판단 4"/>
            <p:cNvSpPr/>
            <p:nvPr/>
          </p:nvSpPr>
          <p:spPr>
            <a:xfrm>
              <a:off x="970060" y="2202510"/>
              <a:ext cx="2353586" cy="2369489"/>
            </a:xfrm>
            <a:prstGeom prst="flowChartDecision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 smtClean="0">
                  <a:solidFill>
                    <a:schemeClr val="tx1"/>
                  </a:solidFill>
                  <a:latin typeface="1훈하얀고양이 R" pitchFamily="18" charset="-127"/>
                  <a:ea typeface="1훈하얀고양이 R" pitchFamily="18" charset="-127"/>
                </a:rPr>
                <a:t>메인 화면</a:t>
              </a:r>
              <a:endParaRPr lang="ko-KR" altLang="en-US" sz="2400" b="1" dirty="0">
                <a:solidFill>
                  <a:schemeClr val="tx1"/>
                </a:solidFill>
                <a:latin typeface="1훈하얀고양이 R" pitchFamily="18" charset="-127"/>
                <a:ea typeface="1훈하얀고양이 R" pitchFamily="18" charset="-127"/>
              </a:endParaRPr>
            </a:p>
          </p:txBody>
        </p:sp>
        <p:cxnSp>
          <p:nvCxnSpPr>
            <p:cNvPr id="7" name="직선 연결선 6"/>
            <p:cNvCxnSpPr/>
            <p:nvPr/>
          </p:nvCxnSpPr>
          <p:spPr>
            <a:xfrm flipV="1">
              <a:off x="2146853" y="1"/>
              <a:ext cx="0" cy="1796994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 flipV="1">
              <a:off x="2140228" y="5061006"/>
              <a:ext cx="0" cy="1796994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 flipH="1">
              <a:off x="572495" y="1796995"/>
              <a:ext cx="1567733" cy="1582308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572495" y="3379303"/>
              <a:ext cx="1574358" cy="1681702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779" y="3714941"/>
            <a:ext cx="4816225" cy="232839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782" y="1238249"/>
            <a:ext cx="4816225" cy="2336059"/>
          </a:xfrm>
          <a:prstGeom prst="rect">
            <a:avLst/>
          </a:prstGeom>
        </p:spPr>
      </p:pic>
      <p:sp>
        <p:nvSpPr>
          <p:cNvPr id="6" name="타원 5"/>
          <p:cNvSpPr/>
          <p:nvPr/>
        </p:nvSpPr>
        <p:spPr>
          <a:xfrm>
            <a:off x="5972174" y="1104584"/>
            <a:ext cx="409575" cy="47625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48"/>
          <a:stretch/>
        </p:blipFill>
        <p:spPr>
          <a:xfrm>
            <a:off x="3094932" y="1238250"/>
            <a:ext cx="1657082" cy="4805082"/>
          </a:xfrm>
          <a:prstGeom prst="rect">
            <a:avLst/>
          </a:prstGeom>
        </p:spPr>
      </p:pic>
      <p:cxnSp>
        <p:nvCxnSpPr>
          <p:cNvPr id="15" name="직선 화살표 연결선 14"/>
          <p:cNvCxnSpPr>
            <a:stCxn id="6" idx="2"/>
          </p:cNvCxnSpPr>
          <p:nvPr/>
        </p:nvCxnSpPr>
        <p:spPr>
          <a:xfrm flipH="1">
            <a:off x="4752013" y="1342709"/>
            <a:ext cx="1220161" cy="43815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4581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그림 3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4078" y="2301820"/>
            <a:ext cx="6788150" cy="3278023"/>
          </a:xfrm>
          <a:prstGeom prst="rect">
            <a:avLst/>
          </a:prstGeom>
        </p:spPr>
      </p:pic>
      <p:grpSp>
        <p:nvGrpSpPr>
          <p:cNvPr id="25" name="그룹 24"/>
          <p:cNvGrpSpPr/>
          <p:nvPr/>
        </p:nvGrpSpPr>
        <p:grpSpPr>
          <a:xfrm>
            <a:off x="159027" y="1"/>
            <a:ext cx="2751151" cy="6857999"/>
            <a:chOff x="572495" y="1"/>
            <a:chExt cx="2751151" cy="6857999"/>
          </a:xfrm>
        </p:grpSpPr>
        <p:sp>
          <p:nvSpPr>
            <p:cNvPr id="5" name="순서도: 판단 4"/>
            <p:cNvSpPr/>
            <p:nvPr/>
          </p:nvSpPr>
          <p:spPr>
            <a:xfrm>
              <a:off x="970060" y="2202510"/>
              <a:ext cx="2353586" cy="2369489"/>
            </a:xfrm>
            <a:prstGeom prst="flowChartDecision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900" b="1" dirty="0" smtClean="0">
                  <a:solidFill>
                    <a:schemeClr val="tx1"/>
                  </a:solidFill>
                  <a:latin typeface="1훈하얀고양이 R" pitchFamily="18" charset="-127"/>
                  <a:ea typeface="1훈하얀고양이 R" pitchFamily="18" charset="-127"/>
                </a:rPr>
                <a:t>회원 관리</a:t>
              </a:r>
              <a:endParaRPr lang="ko-KR" altLang="en-US" sz="2900" b="1" dirty="0">
                <a:solidFill>
                  <a:schemeClr val="tx1"/>
                </a:solidFill>
                <a:latin typeface="1훈하얀고양이 R" pitchFamily="18" charset="-127"/>
                <a:ea typeface="1훈하얀고양이 R" pitchFamily="18" charset="-127"/>
              </a:endParaRPr>
            </a:p>
          </p:txBody>
        </p:sp>
        <p:cxnSp>
          <p:nvCxnSpPr>
            <p:cNvPr id="7" name="직선 연결선 6"/>
            <p:cNvCxnSpPr/>
            <p:nvPr/>
          </p:nvCxnSpPr>
          <p:spPr>
            <a:xfrm flipV="1">
              <a:off x="2146853" y="1"/>
              <a:ext cx="0" cy="1796994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 flipV="1">
              <a:off x="2140228" y="5061006"/>
              <a:ext cx="0" cy="1796994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 flipH="1">
              <a:off x="572495" y="1796995"/>
              <a:ext cx="1567733" cy="1582308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572495" y="3379303"/>
              <a:ext cx="1574358" cy="1681702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/>
          <p:cNvSpPr txBox="1"/>
          <p:nvPr/>
        </p:nvSpPr>
        <p:spPr>
          <a:xfrm>
            <a:off x="8229903" y="872592"/>
            <a:ext cx="20505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회원 정보 수정</a:t>
            </a:r>
            <a:endParaRPr kumimoji="1" lang="en-US" altLang="ko-KR" sz="3600" dirty="0" smtClean="0">
              <a:solidFill>
                <a:schemeClr val="bg1"/>
              </a:solidFill>
              <a:latin typeface="1훈하얀고양이 R" panose="02020603020101020101" pitchFamily="18" charset="-127"/>
              <a:ea typeface="1훈하얀고양이 R" panose="02020603020101020101" pitchFamily="18" charset="-127"/>
              <a:cs typeface="1HoonWhitecat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019499" y="872593"/>
            <a:ext cx="14141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회원 가입</a:t>
            </a:r>
            <a:endParaRPr kumimoji="1" lang="en-US" altLang="ko-KR" sz="3600" dirty="0" smtClean="0">
              <a:solidFill>
                <a:schemeClr val="bg1"/>
              </a:solidFill>
              <a:latin typeface="1훈하얀고양이 R" panose="02020603020101020101" pitchFamily="18" charset="-127"/>
              <a:ea typeface="1훈하얀고양이 R" panose="02020603020101020101" pitchFamily="18" charset="-127"/>
              <a:cs typeface="1HoonWhitecat" charset="-127"/>
            </a:endParaRPr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5578" y="1929809"/>
            <a:ext cx="6788150" cy="3279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926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/>
          <p:cNvGrpSpPr/>
          <p:nvPr/>
        </p:nvGrpSpPr>
        <p:grpSpPr>
          <a:xfrm>
            <a:off x="159027" y="1"/>
            <a:ext cx="2751151" cy="6857999"/>
            <a:chOff x="572495" y="1"/>
            <a:chExt cx="2751151" cy="6857999"/>
          </a:xfrm>
        </p:grpSpPr>
        <p:sp>
          <p:nvSpPr>
            <p:cNvPr id="5" name="순서도: 판단 4"/>
            <p:cNvSpPr/>
            <p:nvPr/>
          </p:nvSpPr>
          <p:spPr>
            <a:xfrm>
              <a:off x="970060" y="2202510"/>
              <a:ext cx="2353586" cy="2369489"/>
            </a:xfrm>
            <a:prstGeom prst="flowChartDecision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900" b="1" dirty="0" smtClean="0">
                  <a:solidFill>
                    <a:schemeClr val="tx1"/>
                  </a:solidFill>
                  <a:latin typeface="1훈하얀고양이 R" pitchFamily="18" charset="-127"/>
                  <a:ea typeface="1훈하얀고양이 R" pitchFamily="18" charset="-127"/>
                </a:rPr>
                <a:t>회원 관리</a:t>
              </a:r>
              <a:endParaRPr lang="ko-KR" altLang="en-US" sz="2900" b="1" dirty="0">
                <a:solidFill>
                  <a:schemeClr val="tx1"/>
                </a:solidFill>
                <a:latin typeface="1훈하얀고양이 R" pitchFamily="18" charset="-127"/>
                <a:ea typeface="1훈하얀고양이 R" pitchFamily="18" charset="-127"/>
              </a:endParaRPr>
            </a:p>
          </p:txBody>
        </p:sp>
        <p:cxnSp>
          <p:nvCxnSpPr>
            <p:cNvPr id="7" name="직선 연결선 6"/>
            <p:cNvCxnSpPr/>
            <p:nvPr/>
          </p:nvCxnSpPr>
          <p:spPr>
            <a:xfrm flipV="1">
              <a:off x="2146853" y="1"/>
              <a:ext cx="0" cy="1796994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 flipV="1">
              <a:off x="2140228" y="5061006"/>
              <a:ext cx="0" cy="1796994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 flipH="1">
              <a:off x="572495" y="1796995"/>
              <a:ext cx="1567733" cy="1582308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572495" y="3379303"/>
              <a:ext cx="1574358" cy="1681702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6117506" y="2659710"/>
            <a:ext cx="9108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로그인</a:t>
            </a:r>
            <a:endParaRPr kumimoji="1" lang="en-US" altLang="ko-KR" sz="3600" dirty="0" smtClean="0">
              <a:solidFill>
                <a:schemeClr val="bg1"/>
              </a:solidFill>
              <a:latin typeface="1훈하얀고양이 R" panose="02020603020101020101" pitchFamily="18" charset="-127"/>
              <a:ea typeface="1훈하얀고양이 R" panose="02020603020101020101" pitchFamily="18" charset="-127"/>
              <a:cs typeface="1HoonWhitecat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366811" y="5426787"/>
            <a:ext cx="11737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로그아웃</a:t>
            </a:r>
            <a:endParaRPr kumimoji="1" lang="en-US" altLang="ko-KR" sz="3600" dirty="0" smtClean="0">
              <a:solidFill>
                <a:schemeClr val="bg1"/>
              </a:solidFill>
              <a:latin typeface="1훈하얀고양이 R" panose="02020603020101020101" pitchFamily="18" charset="-127"/>
              <a:ea typeface="1훈하얀고양이 R" panose="02020603020101020101" pitchFamily="18" charset="-127"/>
              <a:cs typeface="1HoonWhitecat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975545" y="5636336"/>
            <a:ext cx="19559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비밀번호 찾기</a:t>
            </a:r>
            <a:endParaRPr kumimoji="1" lang="en-US" altLang="ko-KR" sz="3600" dirty="0" smtClean="0">
              <a:solidFill>
                <a:schemeClr val="bg1"/>
              </a:solidFill>
              <a:latin typeface="1훈하얀고양이 R" panose="02020603020101020101" pitchFamily="18" charset="-127"/>
              <a:ea typeface="1훈하얀고양이 R" panose="02020603020101020101" pitchFamily="18" charset="-127"/>
              <a:cs typeface="1HoonWhitecat" charset="-127"/>
            </a:endParaRPr>
          </a:p>
        </p:txBody>
      </p:sp>
      <p:pic>
        <p:nvPicPr>
          <p:cNvPr id="31" name="그림 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646" y="843610"/>
            <a:ext cx="1860550" cy="1816100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4387" y="1300810"/>
            <a:ext cx="1638300" cy="901700"/>
          </a:xfrm>
          <a:prstGeom prst="rect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34" name="그림 3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275" b="86217"/>
          <a:stretch/>
        </p:blipFill>
        <p:spPr>
          <a:xfrm>
            <a:off x="3377302" y="4084571"/>
            <a:ext cx="2924138" cy="1163704"/>
          </a:xfrm>
          <a:prstGeom prst="rect">
            <a:avLst/>
          </a:prstGeom>
        </p:spPr>
      </p:pic>
      <p:pic>
        <p:nvPicPr>
          <p:cNvPr id="35" name="그림 3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" r="16872"/>
          <a:stretch/>
        </p:blipFill>
        <p:spPr>
          <a:xfrm>
            <a:off x="6812831" y="3940887"/>
            <a:ext cx="4702894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40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/>
          <p:cNvGrpSpPr/>
          <p:nvPr/>
        </p:nvGrpSpPr>
        <p:grpSpPr>
          <a:xfrm>
            <a:off x="159027" y="1"/>
            <a:ext cx="2751151" cy="6857999"/>
            <a:chOff x="572495" y="1"/>
            <a:chExt cx="2751151" cy="6857999"/>
          </a:xfrm>
        </p:grpSpPr>
        <p:sp>
          <p:nvSpPr>
            <p:cNvPr id="5" name="순서도: 판단 4"/>
            <p:cNvSpPr/>
            <p:nvPr/>
          </p:nvSpPr>
          <p:spPr>
            <a:xfrm>
              <a:off x="970060" y="2202510"/>
              <a:ext cx="2353586" cy="2369489"/>
            </a:xfrm>
            <a:prstGeom prst="flowChartDecision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900" b="1" dirty="0" smtClean="0">
                  <a:solidFill>
                    <a:schemeClr val="tx1"/>
                  </a:solidFill>
                  <a:latin typeface="1훈하얀고양이 R" pitchFamily="18" charset="-127"/>
                  <a:ea typeface="1훈하얀고양이 R" pitchFamily="18" charset="-127"/>
                </a:rPr>
                <a:t>식품</a:t>
              </a:r>
              <a:endParaRPr lang="ko-KR" altLang="en-US" sz="2900" b="1" dirty="0">
                <a:solidFill>
                  <a:schemeClr val="tx1"/>
                </a:solidFill>
                <a:latin typeface="1훈하얀고양이 R" pitchFamily="18" charset="-127"/>
                <a:ea typeface="1훈하얀고양이 R" pitchFamily="18" charset="-127"/>
              </a:endParaRPr>
            </a:p>
          </p:txBody>
        </p:sp>
        <p:cxnSp>
          <p:nvCxnSpPr>
            <p:cNvPr id="7" name="직선 연결선 6"/>
            <p:cNvCxnSpPr/>
            <p:nvPr/>
          </p:nvCxnSpPr>
          <p:spPr>
            <a:xfrm flipV="1">
              <a:off x="2146853" y="1"/>
              <a:ext cx="0" cy="1796994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 flipV="1">
              <a:off x="2140228" y="5061006"/>
              <a:ext cx="0" cy="1796994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 flipH="1">
              <a:off x="572495" y="1796995"/>
              <a:ext cx="1567733" cy="1582308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572495" y="3379303"/>
              <a:ext cx="1574358" cy="1681702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410" y="1796995"/>
            <a:ext cx="8191224" cy="394167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127982" y="785129"/>
            <a:ext cx="13372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식품 정</a:t>
            </a:r>
            <a:r>
              <a:rPr kumimoji="1" lang="ko-KR" altLang="en-US" sz="3600" dirty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보</a:t>
            </a:r>
            <a:endParaRPr kumimoji="1" lang="en-US" altLang="ko-KR" sz="3600" dirty="0" smtClean="0">
              <a:solidFill>
                <a:schemeClr val="bg1"/>
              </a:solidFill>
              <a:latin typeface="1훈하얀고양이 R" panose="02020603020101020101" pitchFamily="18" charset="-127"/>
              <a:ea typeface="1훈하얀고양이 R" panose="02020603020101020101" pitchFamily="18" charset="-127"/>
              <a:cs typeface="1HoonWhitecat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240148" y="5966130"/>
            <a:ext cx="6367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찜 </a:t>
            </a:r>
            <a:endParaRPr kumimoji="1" lang="en-US" altLang="ko-KR" sz="3600" dirty="0" smtClean="0">
              <a:solidFill>
                <a:schemeClr val="bg1"/>
              </a:solidFill>
              <a:latin typeface="1훈하얀고양이 R" panose="02020603020101020101" pitchFamily="18" charset="-127"/>
              <a:ea typeface="1훈하얀고양이 R" panose="02020603020101020101" pitchFamily="18" charset="-127"/>
              <a:cs typeface="1HoonWhitecat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5191" y="5738669"/>
            <a:ext cx="982842" cy="1310456"/>
          </a:xfrm>
          <a:prstGeom prst="rect">
            <a:avLst/>
          </a:prstGeom>
        </p:spPr>
      </p:pic>
      <p:cxnSp>
        <p:nvCxnSpPr>
          <p:cNvPr id="19" name="직선 화살표 연결선 18"/>
          <p:cNvCxnSpPr/>
          <p:nvPr/>
        </p:nvCxnSpPr>
        <p:spPr>
          <a:xfrm>
            <a:off x="4130340" y="4001079"/>
            <a:ext cx="2051385" cy="2066346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1565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/>
          <p:cNvGrpSpPr/>
          <p:nvPr/>
        </p:nvGrpSpPr>
        <p:grpSpPr>
          <a:xfrm>
            <a:off x="159027" y="1"/>
            <a:ext cx="2751151" cy="6857999"/>
            <a:chOff x="572495" y="1"/>
            <a:chExt cx="2751151" cy="6857999"/>
          </a:xfrm>
        </p:grpSpPr>
        <p:sp>
          <p:nvSpPr>
            <p:cNvPr id="5" name="순서도: 판단 4"/>
            <p:cNvSpPr/>
            <p:nvPr/>
          </p:nvSpPr>
          <p:spPr>
            <a:xfrm>
              <a:off x="970060" y="2202510"/>
              <a:ext cx="2353586" cy="2369489"/>
            </a:xfrm>
            <a:prstGeom prst="flowChartDecision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900" b="1" dirty="0" smtClean="0">
                  <a:solidFill>
                    <a:schemeClr val="tx1"/>
                  </a:solidFill>
                  <a:latin typeface="1훈하얀고양이 R" pitchFamily="18" charset="-127"/>
                  <a:ea typeface="1훈하얀고양이 R" pitchFamily="18" charset="-127"/>
                </a:rPr>
                <a:t>식품</a:t>
              </a:r>
              <a:endParaRPr lang="ko-KR" altLang="en-US" sz="2900" b="1" dirty="0">
                <a:solidFill>
                  <a:schemeClr val="tx1"/>
                </a:solidFill>
                <a:latin typeface="1훈하얀고양이 R" pitchFamily="18" charset="-127"/>
                <a:ea typeface="1훈하얀고양이 R" pitchFamily="18" charset="-127"/>
              </a:endParaRPr>
            </a:p>
          </p:txBody>
        </p:sp>
        <p:cxnSp>
          <p:nvCxnSpPr>
            <p:cNvPr id="7" name="직선 연결선 6"/>
            <p:cNvCxnSpPr/>
            <p:nvPr/>
          </p:nvCxnSpPr>
          <p:spPr>
            <a:xfrm flipV="1">
              <a:off x="2146853" y="1"/>
              <a:ext cx="0" cy="1796994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 flipV="1">
              <a:off x="2140228" y="5061006"/>
              <a:ext cx="0" cy="1796994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 flipH="1">
              <a:off x="572495" y="1796995"/>
              <a:ext cx="1567733" cy="1582308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572495" y="3379303"/>
              <a:ext cx="1574358" cy="1681702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/>
          <p:cNvSpPr txBox="1"/>
          <p:nvPr/>
        </p:nvSpPr>
        <p:spPr>
          <a:xfrm>
            <a:off x="3127982" y="785129"/>
            <a:ext cx="21002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식품 상세 정보</a:t>
            </a:r>
            <a:endParaRPr kumimoji="1" lang="en-US" altLang="ko-KR" sz="3600" dirty="0" smtClean="0">
              <a:solidFill>
                <a:schemeClr val="bg1"/>
              </a:solidFill>
              <a:latin typeface="1훈하얀고양이 R" panose="02020603020101020101" pitchFamily="18" charset="-127"/>
              <a:ea typeface="1훈하얀고양이 R" panose="02020603020101020101" pitchFamily="18" charset="-127"/>
              <a:cs typeface="1HoonWhitecat" charset="-127"/>
            </a:endParaRPr>
          </a:p>
        </p:txBody>
      </p:sp>
      <p:pic>
        <p:nvPicPr>
          <p:cNvPr id="3074" name="Picture 2" descr="C:\Users\kimwk\Downloads\상품 상세정보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2257" y="2003426"/>
            <a:ext cx="8047797" cy="381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5203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/>
          <p:cNvGrpSpPr/>
          <p:nvPr/>
        </p:nvGrpSpPr>
        <p:grpSpPr>
          <a:xfrm>
            <a:off x="159027" y="1"/>
            <a:ext cx="2751151" cy="6857999"/>
            <a:chOff x="572495" y="1"/>
            <a:chExt cx="2751151" cy="6857999"/>
          </a:xfrm>
        </p:grpSpPr>
        <p:sp>
          <p:nvSpPr>
            <p:cNvPr id="5" name="순서도: 판단 4"/>
            <p:cNvSpPr/>
            <p:nvPr/>
          </p:nvSpPr>
          <p:spPr>
            <a:xfrm>
              <a:off x="970060" y="2202510"/>
              <a:ext cx="2353586" cy="2369489"/>
            </a:xfrm>
            <a:prstGeom prst="flowChartDecision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900" b="1" dirty="0" smtClean="0">
                  <a:solidFill>
                    <a:schemeClr val="tx1"/>
                  </a:solidFill>
                  <a:latin typeface="1훈하얀고양이 R" pitchFamily="18" charset="-127"/>
                  <a:ea typeface="1훈하얀고양이 R" pitchFamily="18" charset="-127"/>
                </a:rPr>
                <a:t>식품</a:t>
              </a:r>
              <a:endParaRPr lang="ko-KR" altLang="en-US" sz="2900" b="1" dirty="0">
                <a:solidFill>
                  <a:schemeClr val="tx1"/>
                </a:solidFill>
                <a:latin typeface="1훈하얀고양이 R" pitchFamily="18" charset="-127"/>
                <a:ea typeface="1훈하얀고양이 R" pitchFamily="18" charset="-127"/>
              </a:endParaRPr>
            </a:p>
          </p:txBody>
        </p:sp>
        <p:cxnSp>
          <p:nvCxnSpPr>
            <p:cNvPr id="7" name="직선 연결선 6"/>
            <p:cNvCxnSpPr/>
            <p:nvPr/>
          </p:nvCxnSpPr>
          <p:spPr>
            <a:xfrm flipV="1">
              <a:off x="2146853" y="1"/>
              <a:ext cx="0" cy="1796994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 flipV="1">
              <a:off x="2140228" y="5061006"/>
              <a:ext cx="0" cy="1796994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 flipH="1">
              <a:off x="572495" y="1796995"/>
              <a:ext cx="1567733" cy="1582308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572495" y="3379303"/>
              <a:ext cx="1574358" cy="1681702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/>
        </p:nvSpPr>
        <p:spPr>
          <a:xfrm>
            <a:off x="3090936" y="748371"/>
            <a:ext cx="20281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식품 검색 기능</a:t>
            </a:r>
            <a:endParaRPr kumimoji="1" lang="en-US" altLang="ko-KR" sz="3600" dirty="0" smtClean="0">
              <a:solidFill>
                <a:schemeClr val="bg1"/>
              </a:solidFill>
              <a:latin typeface="1훈하얀고양이 R" panose="02020603020101020101" pitchFamily="18" charset="-127"/>
              <a:ea typeface="1훈하얀고양이 R" panose="02020603020101020101" pitchFamily="18" charset="-127"/>
              <a:cs typeface="1HoonWhitecat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936" y="2054170"/>
            <a:ext cx="7464425" cy="3610296"/>
          </a:xfrm>
          <a:prstGeom prst="rect">
            <a:avLst/>
          </a:prstGeom>
        </p:spPr>
      </p:pic>
      <p:sp>
        <p:nvSpPr>
          <p:cNvPr id="13" name="타원 12"/>
          <p:cNvSpPr/>
          <p:nvPr/>
        </p:nvSpPr>
        <p:spPr>
          <a:xfrm>
            <a:off x="9229723" y="2054170"/>
            <a:ext cx="1619251" cy="79520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2366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23883" y="514889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000"/>
              </a:spcBef>
              <a:buFont typeface="Arial" panose="020B0604020202020204" pitchFamily="34" charset="0"/>
            </a:pPr>
            <a:r>
              <a:rPr lang="en-US" altLang="ko-KR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8. </a:t>
            </a:r>
            <a:r>
              <a:rPr lang="ko-KR" altLang="en-US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기대 효과</a:t>
            </a:r>
            <a:endParaRPr lang="ko-KR" altLang="en-US" sz="4800" b="1" dirty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  <a:cs typeface="1HoonJunglebook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05282" y="2173787"/>
            <a:ext cx="9169953" cy="41449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3200" dirty="0" smtClean="0">
                <a:solidFill>
                  <a:schemeClr val="bg1"/>
                </a:solidFill>
                <a:latin typeface="1훈하얀고양이 R" pitchFamily="18" charset="-127"/>
                <a:ea typeface="1훈하얀고양이 R" pitchFamily="18" charset="-127"/>
                <a:cs typeface="1HoonJunglebook" charset="-127"/>
              </a:rPr>
              <a:t>본인에게 맞는 건강한 먹거리 선택</a:t>
            </a:r>
            <a:endParaRPr kumimoji="1" lang="en-US" altLang="ko-KR" sz="3200" dirty="0" smtClean="0">
              <a:solidFill>
                <a:schemeClr val="bg1"/>
              </a:solidFill>
              <a:latin typeface="1훈하얀고양이 R" pitchFamily="18" charset="-127"/>
              <a:ea typeface="1훈하얀고양이 R" pitchFamily="18" charset="-127"/>
              <a:cs typeface="1HoonJunglebook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3200" dirty="0" smtClean="0">
                <a:solidFill>
                  <a:schemeClr val="bg1"/>
                </a:solidFill>
                <a:latin typeface="1훈하얀고양이 R" pitchFamily="18" charset="-127"/>
                <a:ea typeface="1훈하얀고양이 R" pitchFamily="18" charset="-127"/>
                <a:cs typeface="1HoonJunglebook" charset="-127"/>
              </a:rPr>
              <a:t>영양 성분 확인 편리함</a:t>
            </a:r>
            <a:endParaRPr kumimoji="1" lang="en-US" altLang="ko-KR" sz="3200" dirty="0" smtClean="0">
              <a:solidFill>
                <a:schemeClr val="bg1"/>
              </a:solidFill>
              <a:latin typeface="1훈하얀고양이 R" pitchFamily="18" charset="-127"/>
              <a:ea typeface="1훈하얀고양이 R" pitchFamily="18" charset="-127"/>
              <a:cs typeface="1HoonJunglebook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3200" dirty="0" smtClean="0">
                <a:solidFill>
                  <a:schemeClr val="bg1"/>
                </a:solidFill>
                <a:latin typeface="1훈하얀고양이 R" pitchFamily="18" charset="-127"/>
                <a:ea typeface="1훈하얀고양이 R" pitchFamily="18" charset="-127"/>
                <a:cs typeface="1HoonJunglebook" charset="-127"/>
              </a:rPr>
              <a:t>식단 관리 유용</a:t>
            </a:r>
            <a:endParaRPr kumimoji="1" lang="en-US" altLang="ko-KR" sz="3200" dirty="0">
              <a:solidFill>
                <a:schemeClr val="bg1"/>
              </a:solidFill>
              <a:latin typeface="1훈하얀고양이 R" pitchFamily="18" charset="-127"/>
              <a:ea typeface="1훈하얀고양이 R" pitchFamily="18" charset="-127"/>
              <a:cs typeface="1HoonJunglebook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3200" dirty="0" smtClean="0">
                <a:solidFill>
                  <a:schemeClr val="bg1"/>
                </a:solidFill>
                <a:latin typeface="1훈하얀고양이 R" pitchFamily="18" charset="-127"/>
                <a:ea typeface="1훈하얀고양이 R" pitchFamily="18" charset="-127"/>
                <a:cs typeface="1HoonJunglebook" charset="-127"/>
              </a:rPr>
              <a:t>식품 알레르기를 보유한 사람이 보다 편리한 음식 선택 가능</a:t>
            </a:r>
            <a:endParaRPr kumimoji="1" lang="en-US" altLang="ko-KR" sz="3200" dirty="0" smtClean="0">
              <a:solidFill>
                <a:schemeClr val="bg1"/>
              </a:solidFill>
              <a:latin typeface="1훈하얀고양이 R" pitchFamily="18" charset="-127"/>
              <a:ea typeface="1훈하얀고양이 R" pitchFamily="18" charset="-127"/>
              <a:cs typeface="1HoonJunglebook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3663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23883" y="514889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000"/>
              </a:spcBef>
              <a:buFont typeface="Arial" panose="020B0604020202020204" pitchFamily="34" charset="0"/>
            </a:pPr>
            <a:r>
              <a:rPr lang="en-US" altLang="ko-KR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9. </a:t>
            </a:r>
            <a:r>
              <a:rPr lang="ko-KR" altLang="en-US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개발 후기</a:t>
            </a:r>
            <a:endParaRPr lang="ko-KR" altLang="en-US" sz="4800" b="1" dirty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  <a:cs typeface="1HoonJunglebook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81367" y="2730531"/>
            <a:ext cx="45063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 smtClean="0">
                <a:solidFill>
                  <a:srgbClr val="FF0000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협업의 중요성</a:t>
            </a:r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을 알게 되었습니다</a:t>
            </a:r>
            <a:r>
              <a:rPr kumimoji="1" lang="en-US" altLang="ko-KR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81367" y="4140500"/>
            <a:ext cx="119106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개발을 진행하면서 </a:t>
            </a:r>
            <a:r>
              <a:rPr kumimoji="1" lang="ko-KR" altLang="en-US" sz="3600" dirty="0" smtClean="0">
                <a:solidFill>
                  <a:srgbClr val="88FDE9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첫 날 설계에서</a:t>
            </a:r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 미리 생각하지 못했던 부분</a:t>
            </a:r>
            <a:r>
              <a:rPr kumimoji="1" lang="en-US" altLang="ko-KR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 </a:t>
            </a:r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때문에</a:t>
            </a:r>
            <a:endParaRPr kumimoji="1" lang="en-US" altLang="ko-KR" sz="3600" dirty="0" smtClean="0">
              <a:solidFill>
                <a:schemeClr val="bg1"/>
              </a:solidFill>
              <a:latin typeface="1훈하얀고양이 R" panose="02020603020101020101" pitchFamily="18" charset="-127"/>
              <a:ea typeface="1훈하얀고양이 R" panose="02020603020101020101" pitchFamily="18" charset="-127"/>
              <a:cs typeface="1HoonWhitecat" charset="-127"/>
            </a:endParaRPr>
          </a:p>
          <a:p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계획에 없던 시간을 소비하게 되었습니다</a:t>
            </a:r>
            <a:r>
              <a:rPr kumimoji="1" lang="en-US" altLang="ko-KR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. </a:t>
            </a:r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개발 전 </a:t>
            </a:r>
            <a:r>
              <a:rPr kumimoji="1" lang="ko-KR" altLang="en-US" sz="3600" dirty="0" smtClean="0">
                <a:solidFill>
                  <a:srgbClr val="FF0000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체계적인 설계의 필요성</a:t>
            </a:r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을 느꼈습니다</a:t>
            </a:r>
            <a:r>
              <a:rPr kumimoji="1" lang="en-US" altLang="ko-KR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92900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23883" y="514889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000"/>
              </a:spcBef>
              <a:buFont typeface="Arial" panose="020B0604020202020204" pitchFamily="34" charset="0"/>
            </a:pPr>
            <a:r>
              <a:rPr lang="en-US" altLang="ko-KR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9. </a:t>
            </a:r>
            <a:r>
              <a:rPr lang="ko-KR" altLang="en-US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개발 후기</a:t>
            </a:r>
            <a:endParaRPr lang="ko-KR" altLang="en-US" sz="4800" b="1" dirty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  <a:cs typeface="1HoonJunglebook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57875" y="1907879"/>
            <a:ext cx="114633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한 학기 동안 배운 내용들을 전체적으로 복습 </a:t>
            </a:r>
            <a:r>
              <a:rPr kumimoji="1" lang="en-US" altLang="ko-KR" sz="3600" dirty="0" smtClean="0">
                <a:solidFill>
                  <a:srgbClr val="FF0000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+</a:t>
            </a:r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 새로운 기능 학습 </a:t>
            </a:r>
            <a:r>
              <a:rPr kumimoji="1" lang="en-US" altLang="ko-KR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= </a:t>
            </a:r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개발자로서의 첫걸음</a:t>
            </a:r>
            <a:endParaRPr kumimoji="1" lang="en-US" altLang="ko-KR" sz="3600" dirty="0" smtClean="0">
              <a:solidFill>
                <a:schemeClr val="bg1"/>
              </a:solidFill>
              <a:latin typeface="1훈하얀고양이 R" panose="02020603020101020101" pitchFamily="18" charset="-127"/>
              <a:ea typeface="1훈하얀고양이 R" panose="02020603020101020101" pitchFamily="18" charset="-127"/>
              <a:cs typeface="1HoonWhitecat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53"/>
          <a:stretch/>
        </p:blipFill>
        <p:spPr>
          <a:xfrm>
            <a:off x="6729421" y="2701956"/>
            <a:ext cx="4310062" cy="3810000"/>
          </a:xfrm>
          <a:prstGeom prst="rect">
            <a:avLst/>
          </a:prstGeom>
          <a:effectLst>
            <a:softEdge rad="50800"/>
          </a:effectLst>
        </p:spPr>
      </p:pic>
      <p:sp>
        <p:nvSpPr>
          <p:cNvPr id="7" name="TextBox 6"/>
          <p:cNvSpPr txBox="1"/>
          <p:nvPr/>
        </p:nvSpPr>
        <p:spPr>
          <a:xfrm>
            <a:off x="257875" y="3349656"/>
            <a:ext cx="59846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일주일이면 </a:t>
            </a:r>
            <a:r>
              <a:rPr kumimoji="1" lang="ko-KR" altLang="en-US" sz="3600" dirty="0" smtClean="0">
                <a:solidFill>
                  <a:srgbClr val="88FDE9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충분하다고 생각했는데</a:t>
            </a:r>
            <a:r>
              <a:rPr kumimoji="1" lang="en-US" altLang="ko-KR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…</a:t>
            </a:r>
          </a:p>
          <a:p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개발이 생각처럼 쉽지만은</a:t>
            </a:r>
            <a:r>
              <a:rPr kumimoji="1" lang="en-US" altLang="ko-KR" sz="360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…</a:t>
            </a:r>
            <a:endParaRPr kumimoji="1" lang="en-US" altLang="ko-KR" sz="3600" dirty="0" smtClean="0">
              <a:solidFill>
                <a:schemeClr val="bg1"/>
              </a:solidFill>
              <a:latin typeface="1훈하얀고양이 R" panose="02020603020101020101" pitchFamily="18" charset="-127"/>
              <a:ea typeface="1훈하얀고양이 R" panose="02020603020101020101" pitchFamily="18" charset="-127"/>
              <a:cs typeface="1HoonWhitecat" charset="-127"/>
            </a:endParaRPr>
          </a:p>
          <a:p>
            <a:endParaRPr kumimoji="1" lang="en-US" altLang="ko-KR" sz="3600" dirty="0" smtClean="0">
              <a:solidFill>
                <a:schemeClr val="bg1"/>
              </a:solidFill>
              <a:latin typeface="1훈하얀고양이 R" panose="02020603020101020101" pitchFamily="18" charset="-127"/>
              <a:ea typeface="1훈하얀고양이 R" panose="02020603020101020101" pitchFamily="18" charset="-127"/>
              <a:cs typeface="1HoonWhitecat" charset="-127"/>
            </a:endParaRPr>
          </a:p>
          <a:p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시간이 조금만 더 있더라면 하는 아쉬움이 남았지만 그래도</a:t>
            </a:r>
            <a:r>
              <a:rPr kumimoji="1" lang="en-US" altLang="ko-KR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! </a:t>
            </a:r>
            <a:r>
              <a:rPr kumimoji="1" lang="ko-KR" altLang="en-US" sz="3600" dirty="0" smtClean="0">
                <a:solidFill>
                  <a:srgbClr val="FF0000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좋은 개발 경험</a:t>
            </a:r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이었습니다</a:t>
            </a:r>
            <a:r>
              <a:rPr kumimoji="1" lang="en-US" altLang="ko-KR" sz="3600" dirty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!</a:t>
            </a:r>
            <a:endParaRPr kumimoji="1" lang="en-US" altLang="ko-KR" sz="3600" dirty="0" smtClean="0">
              <a:solidFill>
                <a:schemeClr val="bg1"/>
              </a:solidFill>
              <a:latin typeface="1훈하얀고양이 R" panose="02020603020101020101" pitchFamily="18" charset="-127"/>
              <a:ea typeface="1훈하얀고양이 R" panose="02020603020101020101" pitchFamily="18" charset="-127"/>
              <a:cs typeface="1HoonWhitecat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0000" y1="82083" x2="62917" y2="81667"/>
                        <a14:foregroundMark x1="66667" y1="58333" x2="61250" y2="61250"/>
                        <a14:foregroundMark x1="45417" y1="57083" x2="45417" y2="57083"/>
                        <a14:foregroundMark x1="45000" y1="62083" x2="45000" y2="62083"/>
                        <a14:foregroundMark x1="42917" y1="59583" x2="38750" y2="61250"/>
                        <a14:foregroundMark x1="30417" y1="61250" x2="37083" y2="61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645" y="2725880"/>
            <a:ext cx="2286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8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4102873" y="2882015"/>
            <a:ext cx="4350247" cy="1374775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spcBef>
                <a:spcPts val="1000"/>
              </a:spcBef>
              <a:buFont typeface="Arial" panose="020B0604020202020204" pitchFamily="34" charset="0"/>
            </a:pPr>
            <a:r>
              <a:rPr lang="ko-KR" altLang="en-US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질문 있어요</a:t>
            </a:r>
            <a:r>
              <a:rPr lang="en-US" altLang="ko-KR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??</a:t>
            </a:r>
            <a:endParaRPr lang="ko-KR" altLang="en-US" sz="4800" b="1" dirty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  <a:cs typeface="1HoonJunglebook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6091" y="2882015"/>
            <a:ext cx="1046782" cy="104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81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73300" y="478769"/>
            <a:ext cx="3695700" cy="1325563"/>
          </a:xfrm>
        </p:spPr>
        <p:txBody>
          <a:bodyPr>
            <a:normAutofit/>
          </a:bodyPr>
          <a:lstStyle/>
          <a:p>
            <a:r>
              <a:rPr kumimoji="1" lang="ko-KR" altLang="en-US" sz="4800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목차</a:t>
            </a:r>
            <a:endParaRPr kumimoji="1" lang="ko-KR" altLang="en-US" sz="4800" dirty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  <a:cs typeface="1HoonJunglebook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120900" y="1970586"/>
            <a:ext cx="4864100" cy="4384031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kumimoji="1" lang="ko-KR" altLang="en-US" dirty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팀</a:t>
            </a:r>
            <a:r>
              <a:rPr kumimoji="1" lang="ko-KR" altLang="en-US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원 소개</a:t>
            </a:r>
            <a:endParaRPr kumimoji="1" lang="en-US" altLang="ko-KR" dirty="0" smtClean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  <a:cs typeface="1HoonJunglebook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기획 배경</a:t>
            </a:r>
            <a:endParaRPr kumimoji="1" lang="en-US" altLang="ko-KR" dirty="0" smtClean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  <a:cs typeface="1HoonJunglebook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개발 일정</a:t>
            </a:r>
            <a:endParaRPr kumimoji="1" lang="en-US" altLang="ko-KR" dirty="0" smtClean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  <a:cs typeface="1HoonJunglebook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개발 환경</a:t>
            </a:r>
            <a:endParaRPr kumimoji="1" lang="en-US" altLang="ko-KR" dirty="0" smtClean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  <a:cs typeface="1HoonJunglebook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시연 영상</a:t>
            </a:r>
            <a:endParaRPr kumimoji="1" lang="en-US" altLang="ko-KR" dirty="0" smtClean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  <a:cs typeface="1HoonJunglebook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주요 기능</a:t>
            </a:r>
            <a:endParaRPr kumimoji="1" lang="en-US" altLang="ko-KR" dirty="0" smtClean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  <a:cs typeface="1HoonJunglebook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기대 </a:t>
            </a:r>
            <a:r>
              <a:rPr kumimoji="1" lang="ko-KR" altLang="en-US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효과</a:t>
            </a:r>
            <a:endParaRPr kumimoji="1" lang="en-US" altLang="ko-KR" dirty="0" smtClean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  <a:cs typeface="1HoonJunglebook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개발 후기</a:t>
            </a:r>
            <a:endParaRPr kumimoji="1" lang="en-US" altLang="ko-KR" dirty="0" smtClean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  <a:cs typeface="1HoonJunglebook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6762" y="3405686"/>
            <a:ext cx="2398213" cy="239821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6099" y="2357936"/>
            <a:ext cx="1680663" cy="1680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572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3673503" y="2707086"/>
            <a:ext cx="4350247" cy="1374775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spcBef>
                <a:spcPts val="1000"/>
              </a:spcBef>
              <a:buFont typeface="Arial" panose="020B0604020202020204" pitchFamily="34" charset="0"/>
            </a:pPr>
            <a:r>
              <a:rPr lang="ko-KR" altLang="en-US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감사합니다</a:t>
            </a:r>
            <a:endParaRPr lang="ko-KR" altLang="en-US" sz="4800" b="1" dirty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  <a:cs typeface="1HoonJunglebook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5830" y="2842589"/>
            <a:ext cx="982842" cy="131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011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7187210" y="1486894"/>
            <a:ext cx="2600077" cy="396467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2397514" y="1486893"/>
            <a:ext cx="2600077" cy="396467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25665" y="325701"/>
            <a:ext cx="10515600" cy="1325563"/>
          </a:xfrm>
        </p:spPr>
        <p:txBody>
          <a:bodyPr>
            <a:normAutofit/>
          </a:bodyPr>
          <a:lstStyle/>
          <a:p>
            <a:pPr>
              <a:spcBef>
                <a:spcPts val="1000"/>
              </a:spcBef>
              <a:buFont typeface="Arial" panose="020B0604020202020204" pitchFamily="34" charset="0"/>
            </a:pPr>
            <a:r>
              <a:rPr lang="en-US" altLang="ko-KR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1.</a:t>
            </a:r>
            <a:r>
              <a:rPr lang="ko-KR" altLang="en-US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팀원 소개</a:t>
            </a:r>
            <a:endParaRPr lang="ko-KR" altLang="en-US" sz="4800" b="1" dirty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  <a:cs typeface="1HoonJunglebook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45586" y="5385684"/>
            <a:ext cx="30941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Back-End </a:t>
            </a:r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기능 구현</a:t>
            </a:r>
            <a:endParaRPr kumimoji="1" lang="en-US" altLang="ko-KR" sz="3600" dirty="0" smtClean="0">
              <a:solidFill>
                <a:schemeClr val="bg1"/>
              </a:solidFill>
              <a:latin typeface="1훈하얀고양이 R" panose="02020603020101020101" pitchFamily="18" charset="-127"/>
              <a:ea typeface="1훈하얀고양이 R" panose="02020603020101020101" pitchFamily="18" charset="-127"/>
              <a:cs typeface="1HoonWhitecat" charset="-127"/>
            </a:endParaRPr>
          </a:p>
        </p:txBody>
      </p:sp>
      <p:pic>
        <p:nvPicPr>
          <p:cNvPr id="1029" name="Picture 5" descr="C:\Users\kimwk\Dropbox\amy\이력서사진\hj.jpg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7264" y="1649800"/>
            <a:ext cx="2296800" cy="306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8" descr="https://files.slack.com/files-pri/TM3V5JBGE-FQQT4G4AF/___.jpg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AutoShape 10" descr="https://files.slack.com/files-pri/TM3V5JBGE-FQQT4G4AF/___.jpg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" name="AutoShape 12" descr="https://files.slack.com/files-pri/TM3V5JBGE-FQQT4G4AF/___.jpg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037" name="Picture 13" descr="C:\Users\kimwk\Downloads\반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9370" y="1651264"/>
            <a:ext cx="2295759" cy="3062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/>
          <p:cNvSpPr txBox="1"/>
          <p:nvPr/>
        </p:nvSpPr>
        <p:spPr>
          <a:xfrm>
            <a:off x="6961029" y="5385685"/>
            <a:ext cx="32464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Front-End </a:t>
            </a:r>
            <a:r>
              <a:rPr kumimoji="1" lang="ko-KR" altLang="en-US" sz="3600" dirty="0" smtClean="0">
                <a:solidFill>
                  <a:schemeClr val="bg1"/>
                </a:solidFill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기능 구현</a:t>
            </a:r>
            <a:endParaRPr kumimoji="1" lang="en-US" altLang="ko-KR" sz="3600" dirty="0" smtClean="0">
              <a:solidFill>
                <a:schemeClr val="bg1"/>
              </a:solidFill>
              <a:latin typeface="1훈하얀고양이 R" panose="02020603020101020101" pitchFamily="18" charset="-127"/>
              <a:ea typeface="1훈하얀고양이 R" panose="02020603020101020101" pitchFamily="18" charset="-127"/>
              <a:cs typeface="1HoonWhitecat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211394" y="4805238"/>
            <a:ext cx="9685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dirty="0" smtClean="0"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김현</a:t>
            </a:r>
            <a:r>
              <a:rPr kumimoji="1" lang="ko-KR" altLang="en-US" sz="3200" dirty="0"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정</a:t>
            </a:r>
            <a:endParaRPr kumimoji="1" lang="en-US" altLang="ko-KR" sz="3200" dirty="0" smtClean="0">
              <a:latin typeface="1훈하얀고양이 R" panose="02020603020101020101" pitchFamily="18" charset="-127"/>
              <a:ea typeface="1훈하얀고양이 R" panose="02020603020101020101" pitchFamily="18" charset="-127"/>
              <a:cs typeface="1HoonWhitecat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8173701" y="4800910"/>
            <a:ext cx="6270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dirty="0" smtClean="0">
                <a:latin typeface="1훈하얀고양이 R" panose="02020603020101020101" pitchFamily="18" charset="-127"/>
                <a:ea typeface="1훈하얀고양이 R" panose="02020603020101020101" pitchFamily="18" charset="-127"/>
                <a:cs typeface="1HoonWhitecat" charset="-127"/>
              </a:rPr>
              <a:t>조민</a:t>
            </a:r>
            <a:endParaRPr kumimoji="1" lang="en-US" altLang="ko-KR" sz="3200" dirty="0" smtClean="0">
              <a:latin typeface="1훈하얀고양이 R" panose="02020603020101020101" pitchFamily="18" charset="-127"/>
              <a:ea typeface="1훈하얀고양이 R" panose="02020603020101020101" pitchFamily="18" charset="-127"/>
              <a:cs typeface="1HoonWhiteca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0272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1000"/>
              </a:spcBef>
              <a:buFont typeface="Arial" panose="020B0604020202020204" pitchFamily="34" charset="0"/>
            </a:pPr>
            <a:r>
              <a:rPr lang="en-US" altLang="ko-KR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2.</a:t>
            </a:r>
            <a:r>
              <a:rPr lang="ko-KR" altLang="en-US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기획 배경</a:t>
            </a:r>
            <a:endParaRPr lang="ko-KR" altLang="en-US" sz="4800" b="1" dirty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  <a:cs typeface="1HoonJunglebook" charset="-127"/>
            </a:endParaRPr>
          </a:p>
        </p:txBody>
      </p:sp>
      <p:sp>
        <p:nvSpPr>
          <p:cNvPr id="5" name="자유형 4"/>
          <p:cNvSpPr/>
          <p:nvPr/>
        </p:nvSpPr>
        <p:spPr>
          <a:xfrm rot="2563248">
            <a:off x="2560910" y="5202343"/>
            <a:ext cx="953629" cy="45878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22939"/>
                </a:moveTo>
                <a:lnTo>
                  <a:pt x="953629" y="22939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자유형 5"/>
          <p:cNvSpPr/>
          <p:nvPr/>
        </p:nvSpPr>
        <p:spPr>
          <a:xfrm>
            <a:off x="2687424" y="4036710"/>
            <a:ext cx="908986" cy="45878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22939"/>
                </a:moveTo>
                <a:lnTo>
                  <a:pt x="908986" y="22939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자유형 8"/>
          <p:cNvSpPr/>
          <p:nvPr/>
        </p:nvSpPr>
        <p:spPr>
          <a:xfrm rot="19036752">
            <a:off x="2560910" y="2871076"/>
            <a:ext cx="953629" cy="45878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22939"/>
                </a:moveTo>
                <a:lnTo>
                  <a:pt x="953629" y="22939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" name="타원 9"/>
          <p:cNvSpPr/>
          <p:nvPr/>
        </p:nvSpPr>
        <p:spPr>
          <a:xfrm>
            <a:off x="472652" y="2723592"/>
            <a:ext cx="2605613" cy="2605613"/>
          </a:xfrm>
          <a:prstGeom prst="ellipse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0000" r="-20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1" name="자유형 10"/>
          <p:cNvSpPr/>
          <p:nvPr/>
        </p:nvSpPr>
        <p:spPr>
          <a:xfrm>
            <a:off x="3080162" y="1582851"/>
            <a:ext cx="1563368" cy="1100267"/>
          </a:xfrm>
          <a:custGeom>
            <a:avLst/>
            <a:gdLst>
              <a:gd name="connsiteX0" fmla="*/ 0 w 1563368"/>
              <a:gd name="connsiteY0" fmla="*/ 550134 h 1100267"/>
              <a:gd name="connsiteX1" fmla="*/ 781684 w 1563368"/>
              <a:gd name="connsiteY1" fmla="*/ 0 h 1100267"/>
              <a:gd name="connsiteX2" fmla="*/ 1563368 w 1563368"/>
              <a:gd name="connsiteY2" fmla="*/ 550134 h 1100267"/>
              <a:gd name="connsiteX3" fmla="*/ 781684 w 1563368"/>
              <a:gd name="connsiteY3" fmla="*/ 1100268 h 1100267"/>
              <a:gd name="connsiteX4" fmla="*/ 0 w 1563368"/>
              <a:gd name="connsiteY4" fmla="*/ 550134 h 110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3368" h="1100267">
                <a:moveTo>
                  <a:pt x="0" y="550134"/>
                </a:moveTo>
                <a:cubicBezTo>
                  <a:pt x="0" y="246303"/>
                  <a:pt x="349972" y="0"/>
                  <a:pt x="781684" y="0"/>
                </a:cubicBezTo>
                <a:cubicBezTo>
                  <a:pt x="1213396" y="0"/>
                  <a:pt x="1563368" y="246303"/>
                  <a:pt x="1563368" y="550134"/>
                </a:cubicBezTo>
                <a:cubicBezTo>
                  <a:pt x="1563368" y="853965"/>
                  <a:pt x="1213396" y="1100268"/>
                  <a:pt x="781684" y="1100268"/>
                </a:cubicBezTo>
                <a:cubicBezTo>
                  <a:pt x="349972" y="1100268"/>
                  <a:pt x="0" y="853965"/>
                  <a:pt x="0" y="550134"/>
                </a:cubicBezTo>
                <a:close/>
              </a:path>
            </a:pathLst>
          </a:custGeom>
          <a:noFill/>
          <a:ln>
            <a:solidFill>
              <a:schemeClr val="lt1">
                <a:hueOff val="0"/>
                <a:satOff val="0"/>
                <a:lumOff val="0"/>
                <a:alpha val="47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1810" tIns="183990" rIns="251810" bIns="183990" numCol="1" spcCol="1270" anchor="ctr" anchorCtr="0">
            <a:noAutofit/>
          </a:bodyPr>
          <a:lstStyle/>
          <a:p>
            <a:pPr lvl="0" algn="ctr" defTabSz="16002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3600" kern="1200" baseline="0" dirty="0" smtClean="0">
                <a:solidFill>
                  <a:schemeClr val="bg1"/>
                </a:solidFill>
              </a:rPr>
              <a:t>영양</a:t>
            </a:r>
            <a:endParaRPr lang="ko-KR" altLang="en-US" sz="3600" kern="1200" baseline="0" dirty="0">
              <a:solidFill>
                <a:schemeClr val="bg1"/>
              </a:solidFill>
            </a:endParaRPr>
          </a:p>
        </p:txBody>
      </p:sp>
      <p:sp>
        <p:nvSpPr>
          <p:cNvPr id="13" name="자유형 12"/>
          <p:cNvSpPr/>
          <p:nvPr/>
        </p:nvSpPr>
        <p:spPr>
          <a:xfrm>
            <a:off x="4828439" y="1820976"/>
            <a:ext cx="6715861" cy="970827"/>
          </a:xfrm>
          <a:custGeom>
            <a:avLst/>
            <a:gdLst>
              <a:gd name="connsiteX0" fmla="*/ 0 w 2345052"/>
              <a:gd name="connsiteY0" fmla="*/ 0 h 1100267"/>
              <a:gd name="connsiteX1" fmla="*/ 2345052 w 2345052"/>
              <a:gd name="connsiteY1" fmla="*/ 0 h 1100267"/>
              <a:gd name="connsiteX2" fmla="*/ 2345052 w 2345052"/>
              <a:gd name="connsiteY2" fmla="*/ 1100267 h 1100267"/>
              <a:gd name="connsiteX3" fmla="*/ 0 w 2345052"/>
              <a:gd name="connsiteY3" fmla="*/ 1100267 h 1100267"/>
              <a:gd name="connsiteX4" fmla="*/ 0 w 2345052"/>
              <a:gd name="connsiteY4" fmla="*/ 0 h 110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45052" h="1100267">
                <a:moveTo>
                  <a:pt x="0" y="0"/>
                </a:moveTo>
                <a:lnTo>
                  <a:pt x="2345052" y="0"/>
                </a:lnTo>
                <a:lnTo>
                  <a:pt x="2345052" y="1100267"/>
                </a:lnTo>
                <a:lnTo>
                  <a:pt x="0" y="110026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0" lvl="1" algn="l" defTabSz="711200" latinLnBrk="1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endParaRPr lang="en-US" altLang="ko-KR" sz="2800" kern="1200" baseline="0" dirty="0" smtClean="0">
              <a:solidFill>
                <a:schemeClr val="bg1"/>
              </a:solidFill>
              <a:latin typeface="1훈하얀고양이 R" pitchFamily="18" charset="-127"/>
              <a:ea typeface="1훈하얀고양이 R" pitchFamily="18" charset="-127"/>
            </a:endParaRPr>
          </a:p>
          <a:p>
            <a:pPr marL="171450" lvl="1" indent="-171450" defTabSz="7112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Tx/>
              <a:buChar char="••"/>
            </a:pPr>
            <a:r>
              <a:rPr lang="ko-KR" altLang="en-US" sz="2800" dirty="0" smtClean="0">
                <a:solidFill>
                  <a:schemeClr val="bg1"/>
                </a:solidFill>
                <a:latin typeface="1훈하얀고양이 R" pitchFamily="18" charset="-127"/>
                <a:ea typeface="1훈하얀고양이 R" pitchFamily="18" charset="-127"/>
              </a:rPr>
              <a:t> 식품 </a:t>
            </a:r>
            <a:r>
              <a:rPr lang="ko-KR" altLang="en-US" sz="2800" dirty="0">
                <a:solidFill>
                  <a:schemeClr val="bg1"/>
                </a:solidFill>
                <a:latin typeface="1훈하얀고양이 R" pitchFamily="18" charset="-127"/>
                <a:ea typeface="1훈하얀고양이 R" pitchFamily="18" charset="-127"/>
              </a:rPr>
              <a:t>상세 정보를 통해 </a:t>
            </a:r>
            <a:r>
              <a:rPr lang="ko-KR" altLang="en-US" sz="2800" dirty="0" smtClean="0">
                <a:solidFill>
                  <a:schemeClr val="bg1"/>
                </a:solidFill>
                <a:latin typeface="1훈하얀고양이 R" pitchFamily="18" charset="-127"/>
                <a:ea typeface="1훈하얀고양이 R" pitchFamily="18" charset="-127"/>
              </a:rPr>
              <a:t>균형 잡힌 </a:t>
            </a:r>
            <a:r>
              <a:rPr lang="ko-KR" altLang="en-US" sz="2800" dirty="0">
                <a:solidFill>
                  <a:schemeClr val="bg1"/>
                </a:solidFill>
                <a:latin typeface="1훈하얀고양이 R" pitchFamily="18" charset="-127"/>
                <a:ea typeface="1훈하얀고양이 R" pitchFamily="18" charset="-127"/>
              </a:rPr>
              <a:t>식습관에 </a:t>
            </a:r>
            <a:r>
              <a:rPr lang="ko-KR" altLang="en-US" sz="2800" dirty="0" smtClean="0">
                <a:solidFill>
                  <a:schemeClr val="bg1"/>
                </a:solidFill>
                <a:latin typeface="1훈하얀고양이 R" pitchFamily="18" charset="-127"/>
                <a:ea typeface="1훈하얀고양이 R" pitchFamily="18" charset="-127"/>
              </a:rPr>
              <a:t>도움</a:t>
            </a:r>
            <a:endParaRPr lang="en-US" altLang="ko-KR" sz="2800" dirty="0" smtClean="0">
              <a:solidFill>
                <a:schemeClr val="bg1"/>
              </a:solidFill>
              <a:latin typeface="1훈하얀고양이 R" pitchFamily="18" charset="-127"/>
              <a:ea typeface="1훈하얀고양이 R" pitchFamily="18" charset="-127"/>
            </a:endParaRPr>
          </a:p>
          <a:p>
            <a:pPr marL="171450" lvl="1" indent="-171450" defTabSz="7112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Tx/>
              <a:buChar char="••"/>
            </a:pPr>
            <a:r>
              <a:rPr lang="ko-KR" altLang="en-US" sz="2800" dirty="0" smtClean="0">
                <a:solidFill>
                  <a:schemeClr val="bg1"/>
                </a:solidFill>
                <a:latin typeface="1훈하얀고양이 R" pitchFamily="18" charset="-127"/>
                <a:ea typeface="1훈하얀고양이 R" pitchFamily="18" charset="-127"/>
              </a:rPr>
              <a:t> 영양성분을 </a:t>
            </a:r>
            <a:r>
              <a:rPr lang="ko-KR" altLang="en-US" sz="2800" dirty="0">
                <a:solidFill>
                  <a:schemeClr val="bg1"/>
                </a:solidFill>
                <a:latin typeface="1훈하얀고양이 R" pitchFamily="18" charset="-127"/>
                <a:ea typeface="1훈하얀고양이 R" pitchFamily="18" charset="-127"/>
              </a:rPr>
              <a:t>관리하고 다양한 서비스 </a:t>
            </a:r>
            <a:r>
              <a:rPr lang="ko-KR" altLang="en-US" sz="2800" dirty="0" smtClean="0">
                <a:solidFill>
                  <a:schemeClr val="bg1"/>
                </a:solidFill>
                <a:latin typeface="1훈하얀고양이 R" pitchFamily="18" charset="-127"/>
                <a:ea typeface="1훈하얀고양이 R" pitchFamily="18" charset="-127"/>
              </a:rPr>
              <a:t>구현</a:t>
            </a:r>
            <a:endParaRPr lang="ko-KR" altLang="en-US" sz="2800" dirty="0">
              <a:solidFill>
                <a:schemeClr val="bg1"/>
              </a:solidFill>
              <a:latin typeface="1훈하얀고양이 R" pitchFamily="18" charset="-127"/>
              <a:ea typeface="1훈하얀고양이 R" pitchFamily="18" charset="-127"/>
            </a:endParaRPr>
          </a:p>
          <a:p>
            <a:pPr marL="171450" lvl="1" indent="-171450" algn="l" defTabSz="711200" latinLnBrk="1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en-US" altLang="ko-KR" sz="2800" kern="1200" baseline="0" dirty="0" smtClean="0">
              <a:solidFill>
                <a:schemeClr val="bg1"/>
              </a:solidFill>
              <a:latin typeface="1훈하얀고양이 R" pitchFamily="18" charset="-127"/>
              <a:ea typeface="1훈하얀고양이 R" pitchFamily="18" charset="-127"/>
            </a:endParaRPr>
          </a:p>
          <a:p>
            <a:pPr marL="171450" lvl="1" indent="-171450" algn="l" defTabSz="711200" latinLnBrk="1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ko-KR" altLang="en-US" sz="2800" kern="1200" baseline="0" dirty="0">
              <a:solidFill>
                <a:schemeClr val="bg1"/>
              </a:solidFill>
              <a:latin typeface="1훈하얀고양이 R" pitchFamily="18" charset="-127"/>
              <a:ea typeface="1훈하얀고양이 R" pitchFamily="18" charset="-127"/>
            </a:endParaRPr>
          </a:p>
        </p:txBody>
      </p:sp>
      <p:sp>
        <p:nvSpPr>
          <p:cNvPr id="14" name="자유형 13"/>
          <p:cNvSpPr/>
          <p:nvPr/>
        </p:nvSpPr>
        <p:spPr>
          <a:xfrm>
            <a:off x="3596410" y="3509515"/>
            <a:ext cx="1563368" cy="1100267"/>
          </a:xfrm>
          <a:custGeom>
            <a:avLst/>
            <a:gdLst>
              <a:gd name="connsiteX0" fmla="*/ 0 w 1563368"/>
              <a:gd name="connsiteY0" fmla="*/ 550134 h 1100267"/>
              <a:gd name="connsiteX1" fmla="*/ 781684 w 1563368"/>
              <a:gd name="connsiteY1" fmla="*/ 0 h 1100267"/>
              <a:gd name="connsiteX2" fmla="*/ 1563368 w 1563368"/>
              <a:gd name="connsiteY2" fmla="*/ 550134 h 1100267"/>
              <a:gd name="connsiteX3" fmla="*/ 781684 w 1563368"/>
              <a:gd name="connsiteY3" fmla="*/ 1100268 h 1100267"/>
              <a:gd name="connsiteX4" fmla="*/ 0 w 1563368"/>
              <a:gd name="connsiteY4" fmla="*/ 550134 h 110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3368" h="1100267">
                <a:moveTo>
                  <a:pt x="0" y="550134"/>
                </a:moveTo>
                <a:cubicBezTo>
                  <a:pt x="0" y="246303"/>
                  <a:pt x="349972" y="0"/>
                  <a:pt x="781684" y="0"/>
                </a:cubicBezTo>
                <a:cubicBezTo>
                  <a:pt x="1213396" y="0"/>
                  <a:pt x="1563368" y="246303"/>
                  <a:pt x="1563368" y="550134"/>
                </a:cubicBezTo>
                <a:cubicBezTo>
                  <a:pt x="1563368" y="853965"/>
                  <a:pt x="1213396" y="1100268"/>
                  <a:pt x="781684" y="1100268"/>
                </a:cubicBezTo>
                <a:cubicBezTo>
                  <a:pt x="349972" y="1100268"/>
                  <a:pt x="0" y="853965"/>
                  <a:pt x="0" y="550134"/>
                </a:cubicBezTo>
                <a:close/>
              </a:path>
            </a:pathLst>
          </a:custGeom>
          <a:noFill/>
          <a:ln>
            <a:solidFill>
              <a:schemeClr val="lt1">
                <a:hueOff val="0"/>
                <a:satOff val="0"/>
                <a:lumOff val="0"/>
                <a:alpha val="47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1810" tIns="183990" rIns="251810" bIns="183990" numCol="1" spcCol="1270" anchor="ctr" anchorCtr="0">
            <a:noAutofit/>
          </a:bodyPr>
          <a:lstStyle/>
          <a:p>
            <a:pPr lvl="0" algn="ctr" defTabSz="16002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3600" kern="1200" baseline="0" dirty="0" smtClean="0">
                <a:solidFill>
                  <a:schemeClr val="bg1"/>
                </a:solidFill>
              </a:rPr>
              <a:t>안전</a:t>
            </a:r>
            <a:endParaRPr lang="ko-KR" altLang="en-US" sz="3600" kern="1200" baseline="0" dirty="0">
              <a:solidFill>
                <a:schemeClr val="bg1"/>
              </a:solidFill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5316113" y="3087123"/>
            <a:ext cx="6199612" cy="1990930"/>
          </a:xfrm>
          <a:custGeom>
            <a:avLst/>
            <a:gdLst>
              <a:gd name="connsiteX0" fmla="*/ 0 w 2345052"/>
              <a:gd name="connsiteY0" fmla="*/ 0 h 1100267"/>
              <a:gd name="connsiteX1" fmla="*/ 2345052 w 2345052"/>
              <a:gd name="connsiteY1" fmla="*/ 0 h 1100267"/>
              <a:gd name="connsiteX2" fmla="*/ 2345052 w 2345052"/>
              <a:gd name="connsiteY2" fmla="*/ 1100267 h 1100267"/>
              <a:gd name="connsiteX3" fmla="*/ 0 w 2345052"/>
              <a:gd name="connsiteY3" fmla="*/ 1100267 h 1100267"/>
              <a:gd name="connsiteX4" fmla="*/ 0 w 2345052"/>
              <a:gd name="connsiteY4" fmla="*/ 0 h 110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45052" h="1100267">
                <a:moveTo>
                  <a:pt x="0" y="0"/>
                </a:moveTo>
                <a:lnTo>
                  <a:pt x="2345052" y="0"/>
                </a:lnTo>
                <a:lnTo>
                  <a:pt x="2345052" y="1100267"/>
                </a:lnTo>
                <a:lnTo>
                  <a:pt x="0" y="110026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171450" lvl="1" indent="-171450" algn="l" defTabSz="711200" latinLnBrk="1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ko-KR" altLang="en-US" sz="2800" kern="1200" baseline="0" dirty="0" smtClean="0">
                <a:solidFill>
                  <a:schemeClr val="bg1"/>
                </a:solidFill>
                <a:latin typeface="1훈하얀고양이 R" pitchFamily="18" charset="-127"/>
                <a:ea typeface="1훈하얀고양이 R" pitchFamily="18" charset="-127"/>
              </a:rPr>
              <a:t> 식품 별 첨가물</a:t>
            </a:r>
            <a:r>
              <a:rPr lang="en-US" altLang="ko-KR" sz="2800" kern="1200" baseline="0" dirty="0" smtClean="0">
                <a:solidFill>
                  <a:schemeClr val="bg1"/>
                </a:solidFill>
                <a:latin typeface="1훈하얀고양이 R" pitchFamily="18" charset="-127"/>
                <a:ea typeface="1훈하얀고양이 R" pitchFamily="18" charset="-127"/>
              </a:rPr>
              <a:t>, </a:t>
            </a:r>
            <a:r>
              <a:rPr lang="ko-KR" altLang="en-US" sz="2800" kern="1200" baseline="0" dirty="0" smtClean="0">
                <a:solidFill>
                  <a:schemeClr val="bg1"/>
                </a:solidFill>
                <a:latin typeface="1훈하얀고양이 R" pitchFamily="18" charset="-127"/>
                <a:ea typeface="1훈하얀고양이 R" pitchFamily="18" charset="-127"/>
              </a:rPr>
              <a:t>알레르기 정보 표시를 통해 안전한  먹거리 선택 유도</a:t>
            </a:r>
            <a:endParaRPr lang="ko-KR" altLang="en-US" sz="2800" kern="1200" baseline="0" dirty="0">
              <a:solidFill>
                <a:schemeClr val="bg1"/>
              </a:solidFill>
              <a:latin typeface="1훈하얀고양이 R" pitchFamily="18" charset="-127"/>
              <a:ea typeface="1훈하얀고양이 R" pitchFamily="18" charset="-127"/>
            </a:endParaRPr>
          </a:p>
          <a:p>
            <a:pPr marL="171450" lvl="1" indent="-171450" algn="l" defTabSz="711200" latinLnBrk="1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ko-KR" sz="2800" kern="1200" baseline="0" dirty="0" smtClean="0">
                <a:solidFill>
                  <a:schemeClr val="bg1"/>
                </a:solidFill>
                <a:latin typeface="1훈하얀고양이 R" pitchFamily="18" charset="-127"/>
                <a:ea typeface="1훈하얀고양이 R" pitchFamily="18" charset="-127"/>
              </a:rPr>
              <a:t> Q&amp;A</a:t>
            </a:r>
            <a:r>
              <a:rPr lang="ko-KR" altLang="en-US" sz="2800" kern="1200" baseline="0" dirty="0" smtClean="0">
                <a:solidFill>
                  <a:schemeClr val="bg1"/>
                </a:solidFill>
                <a:latin typeface="1훈하얀고양이 R" pitchFamily="18" charset="-127"/>
                <a:ea typeface="1훈하얀고양이 R" pitchFamily="18" charset="-127"/>
              </a:rPr>
              <a:t>와 공지사항 등의 기능으로 안전 먹거리의 다양한 서비스 제공</a:t>
            </a:r>
            <a:endParaRPr lang="ko-KR" altLang="en-US" sz="2800" kern="1200" baseline="0" dirty="0">
              <a:solidFill>
                <a:schemeClr val="bg1"/>
              </a:solidFill>
              <a:latin typeface="1훈하얀고양이 R" pitchFamily="18" charset="-127"/>
              <a:ea typeface="1훈하얀고양이 R" pitchFamily="18" charset="-127"/>
            </a:endParaRPr>
          </a:p>
        </p:txBody>
      </p:sp>
      <p:sp>
        <p:nvSpPr>
          <p:cNvPr id="16" name="자유형 15"/>
          <p:cNvSpPr/>
          <p:nvPr/>
        </p:nvSpPr>
        <p:spPr>
          <a:xfrm>
            <a:off x="3080162" y="5436180"/>
            <a:ext cx="1563368" cy="1100267"/>
          </a:xfrm>
          <a:custGeom>
            <a:avLst/>
            <a:gdLst>
              <a:gd name="connsiteX0" fmla="*/ 0 w 1563368"/>
              <a:gd name="connsiteY0" fmla="*/ 550134 h 1100267"/>
              <a:gd name="connsiteX1" fmla="*/ 781684 w 1563368"/>
              <a:gd name="connsiteY1" fmla="*/ 0 h 1100267"/>
              <a:gd name="connsiteX2" fmla="*/ 1563368 w 1563368"/>
              <a:gd name="connsiteY2" fmla="*/ 550134 h 1100267"/>
              <a:gd name="connsiteX3" fmla="*/ 781684 w 1563368"/>
              <a:gd name="connsiteY3" fmla="*/ 1100268 h 1100267"/>
              <a:gd name="connsiteX4" fmla="*/ 0 w 1563368"/>
              <a:gd name="connsiteY4" fmla="*/ 550134 h 110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3368" h="1100267">
                <a:moveTo>
                  <a:pt x="0" y="550134"/>
                </a:moveTo>
                <a:cubicBezTo>
                  <a:pt x="0" y="246303"/>
                  <a:pt x="349972" y="0"/>
                  <a:pt x="781684" y="0"/>
                </a:cubicBezTo>
                <a:cubicBezTo>
                  <a:pt x="1213396" y="0"/>
                  <a:pt x="1563368" y="246303"/>
                  <a:pt x="1563368" y="550134"/>
                </a:cubicBezTo>
                <a:cubicBezTo>
                  <a:pt x="1563368" y="853965"/>
                  <a:pt x="1213396" y="1100268"/>
                  <a:pt x="781684" y="1100268"/>
                </a:cubicBezTo>
                <a:cubicBezTo>
                  <a:pt x="349972" y="1100268"/>
                  <a:pt x="0" y="853965"/>
                  <a:pt x="0" y="550134"/>
                </a:cubicBezTo>
                <a:close/>
              </a:path>
            </a:pathLst>
          </a:custGeom>
          <a:noFill/>
          <a:ln>
            <a:solidFill>
              <a:schemeClr val="lt1">
                <a:hueOff val="0"/>
                <a:satOff val="0"/>
                <a:lumOff val="0"/>
                <a:alpha val="47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1810" tIns="183990" rIns="251810" bIns="183990" numCol="1" spcCol="1270" anchor="ctr" anchorCtr="0">
            <a:noAutofit/>
          </a:bodyPr>
          <a:lstStyle/>
          <a:p>
            <a:pPr lvl="0" algn="ctr" defTabSz="16002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3600" kern="1200" baseline="0" dirty="0" smtClean="0">
                <a:solidFill>
                  <a:schemeClr val="bg1"/>
                </a:solidFill>
              </a:rPr>
              <a:t>분석</a:t>
            </a:r>
            <a:endParaRPr lang="ko-KR" altLang="en-US" sz="3600" kern="1200" baseline="0" dirty="0">
              <a:solidFill>
                <a:schemeClr val="bg1"/>
              </a:solidFill>
            </a:endParaRPr>
          </a:p>
        </p:txBody>
      </p:sp>
      <p:sp>
        <p:nvSpPr>
          <p:cNvPr id="17" name="자유형 16"/>
          <p:cNvSpPr/>
          <p:nvPr/>
        </p:nvSpPr>
        <p:spPr>
          <a:xfrm>
            <a:off x="4799865" y="5436180"/>
            <a:ext cx="5306160" cy="1100267"/>
          </a:xfrm>
          <a:custGeom>
            <a:avLst/>
            <a:gdLst>
              <a:gd name="connsiteX0" fmla="*/ 0 w 2345052"/>
              <a:gd name="connsiteY0" fmla="*/ 0 h 1100267"/>
              <a:gd name="connsiteX1" fmla="*/ 2345052 w 2345052"/>
              <a:gd name="connsiteY1" fmla="*/ 0 h 1100267"/>
              <a:gd name="connsiteX2" fmla="*/ 2345052 w 2345052"/>
              <a:gd name="connsiteY2" fmla="*/ 1100267 h 1100267"/>
              <a:gd name="connsiteX3" fmla="*/ 0 w 2345052"/>
              <a:gd name="connsiteY3" fmla="*/ 1100267 h 1100267"/>
              <a:gd name="connsiteX4" fmla="*/ 0 w 2345052"/>
              <a:gd name="connsiteY4" fmla="*/ 0 h 110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45052" h="1100267">
                <a:moveTo>
                  <a:pt x="0" y="0"/>
                </a:moveTo>
                <a:lnTo>
                  <a:pt x="2345052" y="0"/>
                </a:lnTo>
                <a:lnTo>
                  <a:pt x="2345052" y="1100267"/>
                </a:lnTo>
                <a:lnTo>
                  <a:pt x="0" y="110026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marL="171450" lvl="1" indent="-171450" algn="l" defTabSz="711200" latinLnBrk="1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ko-KR" altLang="en-US" sz="2800" kern="1200" baseline="0" dirty="0" smtClean="0">
                <a:solidFill>
                  <a:schemeClr val="bg1"/>
                </a:solidFill>
                <a:latin typeface="1훈하얀고양이 R" pitchFamily="18" charset="-127"/>
                <a:ea typeface="1훈하얀고양이 R" pitchFamily="18" charset="-127"/>
              </a:rPr>
              <a:t> 찜 기능을 통해 고객이 섭취하고자 하는 음식에 대한 별도의 상세 정보를 안내</a:t>
            </a:r>
            <a:endParaRPr lang="ko-KR" altLang="en-US" sz="2800" kern="1200" baseline="0" dirty="0">
              <a:solidFill>
                <a:schemeClr val="bg1"/>
              </a:solidFill>
              <a:latin typeface="1훈하얀고양이 R" pitchFamily="18" charset="-127"/>
              <a:ea typeface="1훈하얀고양이 R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1876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/>
      <p:bldP spid="14" grpId="0" animBg="1"/>
      <p:bldP spid="15" grpId="0"/>
      <p:bldP spid="16" grpId="0" animBg="1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000"/>
              </a:spcBef>
              <a:buFont typeface="Arial" panose="020B0604020202020204" pitchFamily="34" charset="0"/>
            </a:pPr>
            <a:r>
              <a:rPr lang="en-US" altLang="ko-KR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3.</a:t>
            </a:r>
            <a:r>
              <a:rPr lang="ko-KR" altLang="en-US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개발 일정</a:t>
            </a:r>
            <a:endParaRPr lang="ko-KR" altLang="en-US" sz="4800" b="1" dirty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  <a:cs typeface="1HoonJunglebook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1160890" y="1891561"/>
            <a:ext cx="9438198" cy="740321"/>
            <a:chOff x="2076278" y="2774155"/>
            <a:chExt cx="9299586" cy="1309687"/>
          </a:xfrm>
        </p:grpSpPr>
        <p:sp>
          <p:nvSpPr>
            <p:cNvPr id="10" name="자유형 9"/>
            <p:cNvSpPr/>
            <p:nvPr/>
          </p:nvSpPr>
          <p:spPr>
            <a:xfrm>
              <a:off x="2076278" y="2774155"/>
              <a:ext cx="2939640" cy="1309687"/>
            </a:xfrm>
            <a:custGeom>
              <a:avLst/>
              <a:gdLst>
                <a:gd name="connsiteX0" fmla="*/ 0 w 2759446"/>
                <a:gd name="connsiteY0" fmla="*/ 0 h 1309687"/>
                <a:gd name="connsiteX1" fmla="*/ 2104603 w 2759446"/>
                <a:gd name="connsiteY1" fmla="*/ 0 h 1309687"/>
                <a:gd name="connsiteX2" fmla="*/ 2759446 w 2759446"/>
                <a:gd name="connsiteY2" fmla="*/ 654844 h 1309687"/>
                <a:gd name="connsiteX3" fmla="*/ 2104603 w 2759446"/>
                <a:gd name="connsiteY3" fmla="*/ 1309687 h 1309687"/>
                <a:gd name="connsiteX4" fmla="*/ 0 w 2759446"/>
                <a:gd name="connsiteY4" fmla="*/ 1309687 h 1309687"/>
                <a:gd name="connsiteX5" fmla="*/ 654844 w 2759446"/>
                <a:gd name="connsiteY5" fmla="*/ 654844 h 1309687"/>
                <a:gd name="connsiteX6" fmla="*/ 0 w 2759446"/>
                <a:gd name="connsiteY6" fmla="*/ 0 h 1309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9446" h="1309687">
                  <a:moveTo>
                    <a:pt x="0" y="0"/>
                  </a:moveTo>
                  <a:lnTo>
                    <a:pt x="2104603" y="0"/>
                  </a:lnTo>
                  <a:lnTo>
                    <a:pt x="2759446" y="654844"/>
                  </a:lnTo>
                  <a:lnTo>
                    <a:pt x="2104603" y="1309687"/>
                  </a:lnTo>
                  <a:lnTo>
                    <a:pt x="0" y="1309687"/>
                  </a:lnTo>
                  <a:lnTo>
                    <a:pt x="654844" y="654844"/>
                  </a:lnTo>
                  <a:lnTo>
                    <a:pt x="0" y="0"/>
                  </a:lnTo>
                  <a:close/>
                </a:path>
              </a:pathLst>
            </a:custGeom>
            <a:no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23424" tIns="34290" rIns="654843" bIns="34290" numCol="1" spcCol="1270" anchor="ctr" anchorCtr="0">
              <a:noAutofit/>
            </a:bodyPr>
            <a:lstStyle/>
            <a:p>
              <a:pPr lvl="0" algn="ctr" defTabSz="24003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4200" kern="1200" dirty="0" smtClean="0">
                  <a:latin typeface="1훈하얀고양이 R" pitchFamily="18" charset="-127"/>
                  <a:ea typeface="1훈하얀고양이 R" pitchFamily="18" charset="-127"/>
                </a:rPr>
                <a:t>Day-1</a:t>
              </a:r>
              <a:endParaRPr lang="ko-KR" altLang="en-US" sz="4200" kern="1200" dirty="0">
                <a:latin typeface="1훈하얀고양이 R" pitchFamily="18" charset="-127"/>
                <a:ea typeface="1훈하얀고양이 R" pitchFamily="18" charset="-127"/>
              </a:endParaRPr>
            </a:p>
          </p:txBody>
        </p:sp>
        <p:sp>
          <p:nvSpPr>
            <p:cNvPr id="12" name="자유형 11"/>
            <p:cNvSpPr/>
            <p:nvPr/>
          </p:nvSpPr>
          <p:spPr>
            <a:xfrm>
              <a:off x="4590269" y="2885480"/>
              <a:ext cx="6785595" cy="1087039"/>
            </a:xfrm>
            <a:custGeom>
              <a:avLst/>
              <a:gdLst>
                <a:gd name="connsiteX0" fmla="*/ 0 w 5790529"/>
                <a:gd name="connsiteY0" fmla="*/ 0 h 1087040"/>
                <a:gd name="connsiteX1" fmla="*/ 5247009 w 5790529"/>
                <a:gd name="connsiteY1" fmla="*/ 0 h 1087040"/>
                <a:gd name="connsiteX2" fmla="*/ 5790529 w 5790529"/>
                <a:gd name="connsiteY2" fmla="*/ 543520 h 1087040"/>
                <a:gd name="connsiteX3" fmla="*/ 5247009 w 5790529"/>
                <a:gd name="connsiteY3" fmla="*/ 1087040 h 1087040"/>
                <a:gd name="connsiteX4" fmla="*/ 0 w 5790529"/>
                <a:gd name="connsiteY4" fmla="*/ 1087040 h 1087040"/>
                <a:gd name="connsiteX5" fmla="*/ 543520 w 5790529"/>
                <a:gd name="connsiteY5" fmla="*/ 543520 h 1087040"/>
                <a:gd name="connsiteX6" fmla="*/ 0 w 5790529"/>
                <a:gd name="connsiteY6" fmla="*/ 0 h 108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90529" h="1087040">
                  <a:moveTo>
                    <a:pt x="0" y="0"/>
                  </a:moveTo>
                  <a:lnTo>
                    <a:pt x="5247009" y="0"/>
                  </a:lnTo>
                  <a:lnTo>
                    <a:pt x="5790529" y="543520"/>
                  </a:lnTo>
                  <a:lnTo>
                    <a:pt x="5247009" y="1087040"/>
                  </a:lnTo>
                  <a:lnTo>
                    <a:pt x="0" y="1087040"/>
                  </a:lnTo>
                  <a:lnTo>
                    <a:pt x="543520" y="543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89240" tIns="22860" rIns="543520" bIns="22860" numCol="1" spcCol="1270" anchor="ctr" anchorCtr="0">
              <a:noAutofit/>
            </a:bodyPr>
            <a:lstStyle/>
            <a:p>
              <a:pPr lvl="0" algn="ctr" defTabSz="1600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3600" kern="1200" dirty="0" smtClean="0">
                  <a:latin typeface="1훈하얀고양이 R" pitchFamily="18" charset="-127"/>
                  <a:ea typeface="1훈하얀고양이 R" pitchFamily="18" charset="-127"/>
                </a:rPr>
                <a:t>Back-End, Front-End</a:t>
              </a:r>
              <a:r>
                <a:rPr lang="ko-KR" altLang="en-US" sz="3600" kern="1200" dirty="0" smtClean="0">
                  <a:latin typeface="1훈하얀고양이 R" pitchFamily="18" charset="-127"/>
                  <a:ea typeface="1훈하얀고양이 R" pitchFamily="18" charset="-127"/>
                </a:rPr>
                <a:t>설계</a:t>
              </a:r>
              <a:endParaRPr lang="ko-KR" altLang="en-US" sz="3600" kern="1200" dirty="0">
                <a:latin typeface="1훈하얀고양이 R" pitchFamily="18" charset="-127"/>
                <a:ea typeface="1훈하얀고양이 R" pitchFamily="18" charset="-127"/>
              </a:endParaRP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1160890" y="2721355"/>
            <a:ext cx="9438198" cy="740321"/>
            <a:chOff x="2076278" y="2774155"/>
            <a:chExt cx="9299586" cy="1309687"/>
          </a:xfrm>
        </p:grpSpPr>
        <p:sp>
          <p:nvSpPr>
            <p:cNvPr id="20" name="자유형 19"/>
            <p:cNvSpPr/>
            <p:nvPr/>
          </p:nvSpPr>
          <p:spPr>
            <a:xfrm>
              <a:off x="2076278" y="2774155"/>
              <a:ext cx="2939640" cy="1309687"/>
            </a:xfrm>
            <a:custGeom>
              <a:avLst/>
              <a:gdLst>
                <a:gd name="connsiteX0" fmla="*/ 0 w 2759446"/>
                <a:gd name="connsiteY0" fmla="*/ 0 h 1309687"/>
                <a:gd name="connsiteX1" fmla="*/ 2104603 w 2759446"/>
                <a:gd name="connsiteY1" fmla="*/ 0 h 1309687"/>
                <a:gd name="connsiteX2" fmla="*/ 2759446 w 2759446"/>
                <a:gd name="connsiteY2" fmla="*/ 654844 h 1309687"/>
                <a:gd name="connsiteX3" fmla="*/ 2104603 w 2759446"/>
                <a:gd name="connsiteY3" fmla="*/ 1309687 h 1309687"/>
                <a:gd name="connsiteX4" fmla="*/ 0 w 2759446"/>
                <a:gd name="connsiteY4" fmla="*/ 1309687 h 1309687"/>
                <a:gd name="connsiteX5" fmla="*/ 654844 w 2759446"/>
                <a:gd name="connsiteY5" fmla="*/ 654844 h 1309687"/>
                <a:gd name="connsiteX6" fmla="*/ 0 w 2759446"/>
                <a:gd name="connsiteY6" fmla="*/ 0 h 1309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9446" h="1309687">
                  <a:moveTo>
                    <a:pt x="0" y="0"/>
                  </a:moveTo>
                  <a:lnTo>
                    <a:pt x="2104603" y="0"/>
                  </a:lnTo>
                  <a:lnTo>
                    <a:pt x="2759446" y="654844"/>
                  </a:lnTo>
                  <a:lnTo>
                    <a:pt x="2104603" y="1309687"/>
                  </a:lnTo>
                  <a:lnTo>
                    <a:pt x="0" y="1309687"/>
                  </a:lnTo>
                  <a:lnTo>
                    <a:pt x="654844" y="654844"/>
                  </a:lnTo>
                  <a:lnTo>
                    <a:pt x="0" y="0"/>
                  </a:lnTo>
                  <a:close/>
                </a:path>
              </a:pathLst>
            </a:custGeom>
            <a:no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23424" tIns="34290" rIns="654843" bIns="34290" numCol="1" spcCol="1270" anchor="ctr" anchorCtr="0">
              <a:noAutofit/>
            </a:bodyPr>
            <a:lstStyle/>
            <a:p>
              <a:pPr lvl="0" algn="ctr" defTabSz="24003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4200" kern="1200" dirty="0" smtClean="0">
                  <a:latin typeface="1훈하얀고양이 R" pitchFamily="18" charset="-127"/>
                  <a:ea typeface="1훈하얀고양이 R" pitchFamily="18" charset="-127"/>
                </a:rPr>
                <a:t>Day-2</a:t>
              </a:r>
              <a:endParaRPr lang="ko-KR" altLang="en-US" sz="4200" kern="1200" dirty="0">
                <a:latin typeface="1훈하얀고양이 R" pitchFamily="18" charset="-127"/>
                <a:ea typeface="1훈하얀고양이 R" pitchFamily="18" charset="-127"/>
              </a:endParaRPr>
            </a:p>
          </p:txBody>
        </p:sp>
        <p:sp>
          <p:nvSpPr>
            <p:cNvPr id="21" name="자유형 20"/>
            <p:cNvSpPr/>
            <p:nvPr/>
          </p:nvSpPr>
          <p:spPr>
            <a:xfrm>
              <a:off x="4590269" y="2885480"/>
              <a:ext cx="6785595" cy="1087039"/>
            </a:xfrm>
            <a:custGeom>
              <a:avLst/>
              <a:gdLst>
                <a:gd name="connsiteX0" fmla="*/ 0 w 5790529"/>
                <a:gd name="connsiteY0" fmla="*/ 0 h 1087040"/>
                <a:gd name="connsiteX1" fmla="*/ 5247009 w 5790529"/>
                <a:gd name="connsiteY1" fmla="*/ 0 h 1087040"/>
                <a:gd name="connsiteX2" fmla="*/ 5790529 w 5790529"/>
                <a:gd name="connsiteY2" fmla="*/ 543520 h 1087040"/>
                <a:gd name="connsiteX3" fmla="*/ 5247009 w 5790529"/>
                <a:gd name="connsiteY3" fmla="*/ 1087040 h 1087040"/>
                <a:gd name="connsiteX4" fmla="*/ 0 w 5790529"/>
                <a:gd name="connsiteY4" fmla="*/ 1087040 h 1087040"/>
                <a:gd name="connsiteX5" fmla="*/ 543520 w 5790529"/>
                <a:gd name="connsiteY5" fmla="*/ 543520 h 1087040"/>
                <a:gd name="connsiteX6" fmla="*/ 0 w 5790529"/>
                <a:gd name="connsiteY6" fmla="*/ 0 h 108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90529" h="1087040">
                  <a:moveTo>
                    <a:pt x="0" y="0"/>
                  </a:moveTo>
                  <a:lnTo>
                    <a:pt x="5247009" y="0"/>
                  </a:lnTo>
                  <a:lnTo>
                    <a:pt x="5790529" y="543520"/>
                  </a:lnTo>
                  <a:lnTo>
                    <a:pt x="5247009" y="1087040"/>
                  </a:lnTo>
                  <a:lnTo>
                    <a:pt x="0" y="1087040"/>
                  </a:lnTo>
                  <a:lnTo>
                    <a:pt x="543520" y="543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89240" tIns="22860" rIns="543520" bIns="22860" numCol="1" spcCol="1270" anchor="ctr" anchorCtr="0">
              <a:noAutofit/>
            </a:bodyPr>
            <a:lstStyle/>
            <a:p>
              <a:pPr lvl="0" algn="ctr" defTabSz="1600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3600" kern="1200" dirty="0" smtClean="0">
                  <a:latin typeface="1훈하얀고양이 R" pitchFamily="18" charset="-127"/>
                  <a:ea typeface="1훈하얀고양이 R" pitchFamily="18" charset="-127"/>
                </a:rPr>
                <a:t>Login, Sign up</a:t>
              </a:r>
              <a:r>
                <a:rPr lang="ko-KR" altLang="en-US" sz="3600" kern="1200" dirty="0" smtClean="0">
                  <a:latin typeface="1훈하얀고양이 R" pitchFamily="18" charset="-127"/>
                  <a:ea typeface="1훈하얀고양이 R" pitchFamily="18" charset="-127"/>
                </a:rPr>
                <a:t>등 회원관리 기능 구현</a:t>
              </a:r>
              <a:endParaRPr lang="ko-KR" altLang="en-US" sz="3600" kern="1200" dirty="0">
                <a:latin typeface="1훈하얀고양이 R" pitchFamily="18" charset="-127"/>
                <a:ea typeface="1훈하얀고양이 R" pitchFamily="18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1160890" y="3549616"/>
            <a:ext cx="9438198" cy="740321"/>
            <a:chOff x="2076278" y="2774155"/>
            <a:chExt cx="9299586" cy="1309687"/>
          </a:xfrm>
        </p:grpSpPr>
        <p:sp>
          <p:nvSpPr>
            <p:cNvPr id="23" name="자유형 22"/>
            <p:cNvSpPr/>
            <p:nvPr/>
          </p:nvSpPr>
          <p:spPr>
            <a:xfrm>
              <a:off x="2076278" y="2774155"/>
              <a:ext cx="2939640" cy="1309687"/>
            </a:xfrm>
            <a:custGeom>
              <a:avLst/>
              <a:gdLst>
                <a:gd name="connsiteX0" fmla="*/ 0 w 2759446"/>
                <a:gd name="connsiteY0" fmla="*/ 0 h 1309687"/>
                <a:gd name="connsiteX1" fmla="*/ 2104603 w 2759446"/>
                <a:gd name="connsiteY1" fmla="*/ 0 h 1309687"/>
                <a:gd name="connsiteX2" fmla="*/ 2759446 w 2759446"/>
                <a:gd name="connsiteY2" fmla="*/ 654844 h 1309687"/>
                <a:gd name="connsiteX3" fmla="*/ 2104603 w 2759446"/>
                <a:gd name="connsiteY3" fmla="*/ 1309687 h 1309687"/>
                <a:gd name="connsiteX4" fmla="*/ 0 w 2759446"/>
                <a:gd name="connsiteY4" fmla="*/ 1309687 h 1309687"/>
                <a:gd name="connsiteX5" fmla="*/ 654844 w 2759446"/>
                <a:gd name="connsiteY5" fmla="*/ 654844 h 1309687"/>
                <a:gd name="connsiteX6" fmla="*/ 0 w 2759446"/>
                <a:gd name="connsiteY6" fmla="*/ 0 h 1309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9446" h="1309687">
                  <a:moveTo>
                    <a:pt x="0" y="0"/>
                  </a:moveTo>
                  <a:lnTo>
                    <a:pt x="2104603" y="0"/>
                  </a:lnTo>
                  <a:lnTo>
                    <a:pt x="2759446" y="654844"/>
                  </a:lnTo>
                  <a:lnTo>
                    <a:pt x="2104603" y="1309687"/>
                  </a:lnTo>
                  <a:lnTo>
                    <a:pt x="0" y="1309687"/>
                  </a:lnTo>
                  <a:lnTo>
                    <a:pt x="654844" y="654844"/>
                  </a:lnTo>
                  <a:lnTo>
                    <a:pt x="0" y="0"/>
                  </a:lnTo>
                  <a:close/>
                </a:path>
              </a:pathLst>
            </a:custGeom>
            <a:no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23424" tIns="34290" rIns="654843" bIns="34290" numCol="1" spcCol="1270" anchor="ctr" anchorCtr="0">
              <a:noAutofit/>
            </a:bodyPr>
            <a:lstStyle/>
            <a:p>
              <a:pPr lvl="0" algn="ctr" defTabSz="24003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4200" kern="1200" dirty="0" smtClean="0">
                  <a:latin typeface="1훈하얀고양이 R" pitchFamily="18" charset="-127"/>
                  <a:ea typeface="1훈하얀고양이 R" pitchFamily="18" charset="-127"/>
                </a:rPr>
                <a:t>Day-3,4</a:t>
              </a:r>
              <a:endParaRPr lang="ko-KR" altLang="en-US" sz="4200" kern="1200" dirty="0">
                <a:latin typeface="1훈하얀고양이 R" pitchFamily="18" charset="-127"/>
                <a:ea typeface="1훈하얀고양이 R" pitchFamily="18" charset="-127"/>
              </a:endParaRPr>
            </a:p>
          </p:txBody>
        </p:sp>
        <p:sp>
          <p:nvSpPr>
            <p:cNvPr id="24" name="자유형 23"/>
            <p:cNvSpPr/>
            <p:nvPr/>
          </p:nvSpPr>
          <p:spPr>
            <a:xfrm>
              <a:off x="4590269" y="2885480"/>
              <a:ext cx="6785595" cy="1087039"/>
            </a:xfrm>
            <a:custGeom>
              <a:avLst/>
              <a:gdLst>
                <a:gd name="connsiteX0" fmla="*/ 0 w 5790529"/>
                <a:gd name="connsiteY0" fmla="*/ 0 h 1087040"/>
                <a:gd name="connsiteX1" fmla="*/ 5247009 w 5790529"/>
                <a:gd name="connsiteY1" fmla="*/ 0 h 1087040"/>
                <a:gd name="connsiteX2" fmla="*/ 5790529 w 5790529"/>
                <a:gd name="connsiteY2" fmla="*/ 543520 h 1087040"/>
                <a:gd name="connsiteX3" fmla="*/ 5247009 w 5790529"/>
                <a:gd name="connsiteY3" fmla="*/ 1087040 h 1087040"/>
                <a:gd name="connsiteX4" fmla="*/ 0 w 5790529"/>
                <a:gd name="connsiteY4" fmla="*/ 1087040 h 1087040"/>
                <a:gd name="connsiteX5" fmla="*/ 543520 w 5790529"/>
                <a:gd name="connsiteY5" fmla="*/ 543520 h 1087040"/>
                <a:gd name="connsiteX6" fmla="*/ 0 w 5790529"/>
                <a:gd name="connsiteY6" fmla="*/ 0 h 108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90529" h="1087040">
                  <a:moveTo>
                    <a:pt x="0" y="0"/>
                  </a:moveTo>
                  <a:lnTo>
                    <a:pt x="5247009" y="0"/>
                  </a:lnTo>
                  <a:lnTo>
                    <a:pt x="5790529" y="543520"/>
                  </a:lnTo>
                  <a:lnTo>
                    <a:pt x="5247009" y="1087040"/>
                  </a:lnTo>
                  <a:lnTo>
                    <a:pt x="0" y="1087040"/>
                  </a:lnTo>
                  <a:lnTo>
                    <a:pt x="543520" y="543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89240" tIns="22860" rIns="543520" bIns="22860" numCol="1" spcCol="1270" anchor="ctr" anchorCtr="0">
              <a:noAutofit/>
            </a:bodyPr>
            <a:lstStyle/>
            <a:p>
              <a:pPr lvl="0" algn="ctr" defTabSz="1600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3600" kern="1200" dirty="0" smtClean="0">
                  <a:latin typeface="1훈하얀고양이 R" pitchFamily="18" charset="-127"/>
                  <a:ea typeface="1훈하얀고양이 R" pitchFamily="18" charset="-127"/>
                </a:rPr>
                <a:t>상품정보</a:t>
              </a:r>
              <a:r>
                <a:rPr lang="en-US" altLang="ko-KR" sz="3600" dirty="0">
                  <a:latin typeface="1훈하얀고양이 R" pitchFamily="18" charset="-127"/>
                  <a:ea typeface="1훈하얀고양이 R" pitchFamily="18" charset="-127"/>
                </a:rPr>
                <a:t> </a:t>
              </a:r>
              <a:r>
                <a:rPr lang="ko-KR" altLang="en-US" sz="3600" dirty="0" smtClean="0">
                  <a:latin typeface="1훈하얀고양이 R" pitchFamily="18" charset="-127"/>
                  <a:ea typeface="1훈하얀고양이 R" pitchFamily="18" charset="-127"/>
                </a:rPr>
                <a:t>기</a:t>
              </a:r>
              <a:r>
                <a:rPr lang="ko-KR" altLang="en-US" sz="3600" dirty="0">
                  <a:latin typeface="1훈하얀고양이 R" pitchFamily="18" charset="-127"/>
                  <a:ea typeface="1훈하얀고양이 R" pitchFamily="18" charset="-127"/>
                </a:rPr>
                <a:t>능</a:t>
              </a:r>
              <a:r>
                <a:rPr lang="en-US" altLang="ko-KR" sz="3600" dirty="0" smtClean="0">
                  <a:latin typeface="1훈하얀고양이 R" pitchFamily="18" charset="-127"/>
                  <a:ea typeface="1훈하얀고양이 R" pitchFamily="18" charset="-127"/>
                </a:rPr>
                <a:t>,</a:t>
              </a:r>
              <a:r>
                <a:rPr lang="ko-KR" altLang="en-US" sz="3600" kern="1200" dirty="0" smtClean="0">
                  <a:latin typeface="1훈하얀고양이 R" pitchFamily="18" charset="-127"/>
                  <a:ea typeface="1훈하얀고양이 R" pitchFamily="18" charset="-127"/>
                </a:rPr>
                <a:t> 공지</a:t>
              </a:r>
              <a:r>
                <a:rPr lang="ko-KR" altLang="en-US" sz="3600" dirty="0" smtClean="0">
                  <a:latin typeface="1훈하얀고양이 R" pitchFamily="18" charset="-127"/>
                  <a:ea typeface="1훈하얀고양이 R" pitchFamily="18" charset="-127"/>
                </a:rPr>
                <a:t>사항</a:t>
              </a:r>
              <a:r>
                <a:rPr lang="en-US" altLang="ko-KR" sz="3600" dirty="0" smtClean="0">
                  <a:latin typeface="1훈하얀고양이 R" pitchFamily="18" charset="-127"/>
                  <a:ea typeface="1훈하얀고양이 R" pitchFamily="18" charset="-127"/>
                </a:rPr>
                <a:t>, Q&amp;A</a:t>
              </a:r>
              <a:r>
                <a:rPr lang="ko-KR" altLang="en-US" sz="3600" kern="1200" dirty="0" smtClean="0">
                  <a:latin typeface="1훈하얀고양이 R" pitchFamily="18" charset="-127"/>
                  <a:ea typeface="1훈하얀고양이 R" pitchFamily="18" charset="-127"/>
                </a:rPr>
                <a:t> 기능 구현</a:t>
              </a:r>
              <a:endParaRPr lang="ko-KR" altLang="en-US" sz="3600" kern="1200" dirty="0">
                <a:latin typeface="1훈하얀고양이 R" pitchFamily="18" charset="-127"/>
                <a:ea typeface="1훈하얀고양이 R" pitchFamily="18" charset="-127"/>
              </a:endParaRP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1160890" y="4400138"/>
            <a:ext cx="9438198" cy="740321"/>
            <a:chOff x="2076278" y="2774155"/>
            <a:chExt cx="9299586" cy="1309687"/>
          </a:xfrm>
        </p:grpSpPr>
        <p:sp>
          <p:nvSpPr>
            <p:cNvPr id="26" name="자유형 25"/>
            <p:cNvSpPr/>
            <p:nvPr/>
          </p:nvSpPr>
          <p:spPr>
            <a:xfrm>
              <a:off x="2076278" y="2774155"/>
              <a:ext cx="2939640" cy="1309687"/>
            </a:xfrm>
            <a:custGeom>
              <a:avLst/>
              <a:gdLst>
                <a:gd name="connsiteX0" fmla="*/ 0 w 2759446"/>
                <a:gd name="connsiteY0" fmla="*/ 0 h 1309687"/>
                <a:gd name="connsiteX1" fmla="*/ 2104603 w 2759446"/>
                <a:gd name="connsiteY1" fmla="*/ 0 h 1309687"/>
                <a:gd name="connsiteX2" fmla="*/ 2759446 w 2759446"/>
                <a:gd name="connsiteY2" fmla="*/ 654844 h 1309687"/>
                <a:gd name="connsiteX3" fmla="*/ 2104603 w 2759446"/>
                <a:gd name="connsiteY3" fmla="*/ 1309687 h 1309687"/>
                <a:gd name="connsiteX4" fmla="*/ 0 w 2759446"/>
                <a:gd name="connsiteY4" fmla="*/ 1309687 h 1309687"/>
                <a:gd name="connsiteX5" fmla="*/ 654844 w 2759446"/>
                <a:gd name="connsiteY5" fmla="*/ 654844 h 1309687"/>
                <a:gd name="connsiteX6" fmla="*/ 0 w 2759446"/>
                <a:gd name="connsiteY6" fmla="*/ 0 h 1309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9446" h="1309687">
                  <a:moveTo>
                    <a:pt x="0" y="0"/>
                  </a:moveTo>
                  <a:lnTo>
                    <a:pt x="2104603" y="0"/>
                  </a:lnTo>
                  <a:lnTo>
                    <a:pt x="2759446" y="654844"/>
                  </a:lnTo>
                  <a:lnTo>
                    <a:pt x="2104603" y="1309687"/>
                  </a:lnTo>
                  <a:lnTo>
                    <a:pt x="0" y="1309687"/>
                  </a:lnTo>
                  <a:lnTo>
                    <a:pt x="654844" y="654844"/>
                  </a:lnTo>
                  <a:lnTo>
                    <a:pt x="0" y="0"/>
                  </a:lnTo>
                  <a:close/>
                </a:path>
              </a:pathLst>
            </a:custGeom>
            <a:no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23424" tIns="34290" rIns="654843" bIns="34290" numCol="1" spcCol="1270" anchor="ctr" anchorCtr="0">
              <a:noAutofit/>
            </a:bodyPr>
            <a:lstStyle/>
            <a:p>
              <a:pPr lvl="0" algn="ctr" defTabSz="24003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4200" kern="1200" dirty="0" smtClean="0">
                  <a:latin typeface="1훈하얀고양이 R" pitchFamily="18" charset="-127"/>
                  <a:ea typeface="1훈하얀고양이 R" pitchFamily="18" charset="-127"/>
                </a:rPr>
                <a:t>Day-5</a:t>
              </a:r>
              <a:endParaRPr lang="ko-KR" altLang="en-US" sz="4200" kern="1200" dirty="0">
                <a:latin typeface="1훈하얀고양이 R" pitchFamily="18" charset="-127"/>
                <a:ea typeface="1훈하얀고양이 R" pitchFamily="18" charset="-127"/>
              </a:endParaRPr>
            </a:p>
          </p:txBody>
        </p:sp>
        <p:sp>
          <p:nvSpPr>
            <p:cNvPr id="27" name="자유형 26"/>
            <p:cNvSpPr/>
            <p:nvPr/>
          </p:nvSpPr>
          <p:spPr>
            <a:xfrm>
              <a:off x="4590269" y="2885480"/>
              <a:ext cx="6785595" cy="1087039"/>
            </a:xfrm>
            <a:custGeom>
              <a:avLst/>
              <a:gdLst>
                <a:gd name="connsiteX0" fmla="*/ 0 w 5790529"/>
                <a:gd name="connsiteY0" fmla="*/ 0 h 1087040"/>
                <a:gd name="connsiteX1" fmla="*/ 5247009 w 5790529"/>
                <a:gd name="connsiteY1" fmla="*/ 0 h 1087040"/>
                <a:gd name="connsiteX2" fmla="*/ 5790529 w 5790529"/>
                <a:gd name="connsiteY2" fmla="*/ 543520 h 1087040"/>
                <a:gd name="connsiteX3" fmla="*/ 5247009 w 5790529"/>
                <a:gd name="connsiteY3" fmla="*/ 1087040 h 1087040"/>
                <a:gd name="connsiteX4" fmla="*/ 0 w 5790529"/>
                <a:gd name="connsiteY4" fmla="*/ 1087040 h 1087040"/>
                <a:gd name="connsiteX5" fmla="*/ 543520 w 5790529"/>
                <a:gd name="connsiteY5" fmla="*/ 543520 h 1087040"/>
                <a:gd name="connsiteX6" fmla="*/ 0 w 5790529"/>
                <a:gd name="connsiteY6" fmla="*/ 0 h 108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90529" h="1087040">
                  <a:moveTo>
                    <a:pt x="0" y="0"/>
                  </a:moveTo>
                  <a:lnTo>
                    <a:pt x="5247009" y="0"/>
                  </a:lnTo>
                  <a:lnTo>
                    <a:pt x="5790529" y="543520"/>
                  </a:lnTo>
                  <a:lnTo>
                    <a:pt x="5247009" y="1087040"/>
                  </a:lnTo>
                  <a:lnTo>
                    <a:pt x="0" y="1087040"/>
                  </a:lnTo>
                  <a:lnTo>
                    <a:pt x="543520" y="543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89240" tIns="22860" rIns="543520" bIns="22860" numCol="1" spcCol="1270" anchor="ctr" anchorCtr="0">
              <a:noAutofit/>
            </a:bodyPr>
            <a:lstStyle/>
            <a:p>
              <a:pPr lvl="0" algn="ctr" defTabSz="1600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3600" kern="1200" dirty="0" smtClean="0">
                  <a:latin typeface="1훈하얀고양이 R" pitchFamily="18" charset="-127"/>
                  <a:ea typeface="1훈하얀고양이 R" pitchFamily="18" charset="-127"/>
                </a:rPr>
                <a:t>Front-End </a:t>
              </a:r>
              <a:r>
                <a:rPr lang="ko-KR" altLang="en-US" sz="3600" kern="1200" dirty="0" smtClean="0">
                  <a:latin typeface="1훈하얀고양이 R" pitchFamily="18" charset="-127"/>
                  <a:ea typeface="1훈하얀고양이 R" pitchFamily="18" charset="-127"/>
                </a:rPr>
                <a:t>디자인 수정</a:t>
              </a:r>
              <a:r>
                <a:rPr lang="en-US" altLang="ko-KR" sz="3600" kern="1200" dirty="0" smtClean="0">
                  <a:latin typeface="1훈하얀고양이 R" pitchFamily="18" charset="-127"/>
                  <a:ea typeface="1훈하얀고양이 R" pitchFamily="18" charset="-127"/>
                </a:rPr>
                <a:t>, </a:t>
              </a:r>
              <a:r>
                <a:rPr lang="ko-KR" altLang="en-US" sz="3600" dirty="0" smtClean="0">
                  <a:latin typeface="1훈하얀고양이 R" pitchFamily="18" charset="-127"/>
                  <a:ea typeface="1훈하얀고양이 R" pitchFamily="18" charset="-127"/>
                </a:rPr>
                <a:t>세부 기능 구현</a:t>
              </a:r>
              <a:endParaRPr lang="ko-KR" altLang="en-US" sz="3600" kern="1200" dirty="0">
                <a:latin typeface="1훈하얀고양이 R" pitchFamily="18" charset="-127"/>
                <a:ea typeface="1훈하얀고양이 R" pitchFamily="18" charset="-127"/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1160890" y="5227222"/>
            <a:ext cx="9438198" cy="740321"/>
            <a:chOff x="2076278" y="2774155"/>
            <a:chExt cx="9299586" cy="1309687"/>
          </a:xfrm>
        </p:grpSpPr>
        <p:sp>
          <p:nvSpPr>
            <p:cNvPr id="29" name="자유형 28"/>
            <p:cNvSpPr/>
            <p:nvPr/>
          </p:nvSpPr>
          <p:spPr>
            <a:xfrm>
              <a:off x="2076278" y="2774155"/>
              <a:ext cx="2939640" cy="1309687"/>
            </a:xfrm>
            <a:custGeom>
              <a:avLst/>
              <a:gdLst>
                <a:gd name="connsiteX0" fmla="*/ 0 w 2759446"/>
                <a:gd name="connsiteY0" fmla="*/ 0 h 1309687"/>
                <a:gd name="connsiteX1" fmla="*/ 2104603 w 2759446"/>
                <a:gd name="connsiteY1" fmla="*/ 0 h 1309687"/>
                <a:gd name="connsiteX2" fmla="*/ 2759446 w 2759446"/>
                <a:gd name="connsiteY2" fmla="*/ 654844 h 1309687"/>
                <a:gd name="connsiteX3" fmla="*/ 2104603 w 2759446"/>
                <a:gd name="connsiteY3" fmla="*/ 1309687 h 1309687"/>
                <a:gd name="connsiteX4" fmla="*/ 0 w 2759446"/>
                <a:gd name="connsiteY4" fmla="*/ 1309687 h 1309687"/>
                <a:gd name="connsiteX5" fmla="*/ 654844 w 2759446"/>
                <a:gd name="connsiteY5" fmla="*/ 654844 h 1309687"/>
                <a:gd name="connsiteX6" fmla="*/ 0 w 2759446"/>
                <a:gd name="connsiteY6" fmla="*/ 0 h 1309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9446" h="1309687">
                  <a:moveTo>
                    <a:pt x="0" y="0"/>
                  </a:moveTo>
                  <a:lnTo>
                    <a:pt x="2104603" y="0"/>
                  </a:lnTo>
                  <a:lnTo>
                    <a:pt x="2759446" y="654844"/>
                  </a:lnTo>
                  <a:lnTo>
                    <a:pt x="2104603" y="1309687"/>
                  </a:lnTo>
                  <a:lnTo>
                    <a:pt x="0" y="1309687"/>
                  </a:lnTo>
                  <a:lnTo>
                    <a:pt x="654844" y="654844"/>
                  </a:lnTo>
                  <a:lnTo>
                    <a:pt x="0" y="0"/>
                  </a:lnTo>
                  <a:close/>
                </a:path>
              </a:pathLst>
            </a:custGeom>
            <a:no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23424" tIns="34290" rIns="654843" bIns="34290" numCol="1" spcCol="1270" anchor="ctr" anchorCtr="0">
              <a:noAutofit/>
            </a:bodyPr>
            <a:lstStyle/>
            <a:p>
              <a:pPr lvl="0" algn="ctr" defTabSz="24003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4200" kern="1200" dirty="0" smtClean="0">
                  <a:latin typeface="1훈하얀고양이 R" pitchFamily="18" charset="-127"/>
                  <a:ea typeface="1훈하얀고양이 R" pitchFamily="18" charset="-127"/>
                </a:rPr>
                <a:t>Day-6</a:t>
              </a:r>
              <a:endParaRPr lang="ko-KR" altLang="en-US" sz="4200" kern="1200" dirty="0">
                <a:latin typeface="1훈하얀고양이 R" pitchFamily="18" charset="-127"/>
                <a:ea typeface="1훈하얀고양이 R" pitchFamily="18" charset="-127"/>
              </a:endParaRPr>
            </a:p>
          </p:txBody>
        </p:sp>
        <p:sp>
          <p:nvSpPr>
            <p:cNvPr id="30" name="자유형 29"/>
            <p:cNvSpPr/>
            <p:nvPr/>
          </p:nvSpPr>
          <p:spPr>
            <a:xfrm>
              <a:off x="4590269" y="2885480"/>
              <a:ext cx="6785595" cy="1087039"/>
            </a:xfrm>
            <a:custGeom>
              <a:avLst/>
              <a:gdLst>
                <a:gd name="connsiteX0" fmla="*/ 0 w 5790529"/>
                <a:gd name="connsiteY0" fmla="*/ 0 h 1087040"/>
                <a:gd name="connsiteX1" fmla="*/ 5247009 w 5790529"/>
                <a:gd name="connsiteY1" fmla="*/ 0 h 1087040"/>
                <a:gd name="connsiteX2" fmla="*/ 5790529 w 5790529"/>
                <a:gd name="connsiteY2" fmla="*/ 543520 h 1087040"/>
                <a:gd name="connsiteX3" fmla="*/ 5247009 w 5790529"/>
                <a:gd name="connsiteY3" fmla="*/ 1087040 h 1087040"/>
                <a:gd name="connsiteX4" fmla="*/ 0 w 5790529"/>
                <a:gd name="connsiteY4" fmla="*/ 1087040 h 1087040"/>
                <a:gd name="connsiteX5" fmla="*/ 543520 w 5790529"/>
                <a:gd name="connsiteY5" fmla="*/ 543520 h 1087040"/>
                <a:gd name="connsiteX6" fmla="*/ 0 w 5790529"/>
                <a:gd name="connsiteY6" fmla="*/ 0 h 108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90529" h="1087040">
                  <a:moveTo>
                    <a:pt x="0" y="0"/>
                  </a:moveTo>
                  <a:lnTo>
                    <a:pt x="5247009" y="0"/>
                  </a:lnTo>
                  <a:lnTo>
                    <a:pt x="5790529" y="543520"/>
                  </a:lnTo>
                  <a:lnTo>
                    <a:pt x="5247009" y="1087040"/>
                  </a:lnTo>
                  <a:lnTo>
                    <a:pt x="0" y="1087040"/>
                  </a:lnTo>
                  <a:lnTo>
                    <a:pt x="543520" y="543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89240" tIns="22860" rIns="543520" bIns="22860" numCol="1" spcCol="1270" anchor="ctr" anchorCtr="0">
              <a:noAutofit/>
            </a:bodyPr>
            <a:lstStyle/>
            <a:p>
              <a:pPr lvl="0" algn="ctr" defTabSz="1600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3600" kern="1200" dirty="0" smtClean="0">
                  <a:latin typeface="1훈하얀고양이 R" pitchFamily="18" charset="-127"/>
                  <a:ea typeface="1훈하얀고양이 R" pitchFamily="18" charset="-127"/>
                </a:rPr>
                <a:t>최종 정리 및 보고서 작성</a:t>
              </a:r>
              <a:endParaRPr lang="ko-KR" altLang="en-US" sz="3600" kern="1200" dirty="0">
                <a:latin typeface="1훈하얀고양이 R" pitchFamily="18" charset="-127"/>
                <a:ea typeface="1훈하얀고양이 R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1758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23883" y="514889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000"/>
              </a:spcBef>
              <a:buFont typeface="Arial" panose="020B0604020202020204" pitchFamily="34" charset="0"/>
            </a:pPr>
            <a:r>
              <a:rPr lang="en-US" altLang="ko-KR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4. ERD </a:t>
            </a:r>
            <a:r>
              <a:rPr lang="ko-KR" altLang="en-US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설계</a:t>
            </a:r>
            <a:endParaRPr lang="ko-KR" altLang="en-US" sz="4800" b="1" dirty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  <a:cs typeface="1HoonJunglebook" charset="-127"/>
            </a:endParaRPr>
          </a:p>
        </p:txBody>
      </p:sp>
      <p:pic>
        <p:nvPicPr>
          <p:cNvPr id="2050" name="Picture 2" descr="C:\Users\kimwk\Downloads\im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9100" y="838200"/>
            <a:ext cx="6357432" cy="531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0158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23883" y="274743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000"/>
              </a:spcBef>
              <a:buFont typeface="Arial" panose="020B0604020202020204" pitchFamily="34" charset="0"/>
            </a:pPr>
            <a:r>
              <a:rPr lang="en-US" altLang="ko-KR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5. </a:t>
            </a:r>
            <a:r>
              <a:rPr lang="ko-KR" altLang="en-US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개발환경</a:t>
            </a:r>
            <a:endParaRPr lang="ko-KR" altLang="en-US" sz="4800" b="1" dirty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  <a:cs typeface="1HoonJunglebook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200" y="1348510"/>
            <a:ext cx="5230091" cy="523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09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23883" y="111128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000"/>
              </a:spcBef>
              <a:buFont typeface="Arial" panose="020B0604020202020204" pitchFamily="34" charset="0"/>
            </a:pPr>
            <a:r>
              <a:rPr lang="en-US" altLang="ko-KR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6. </a:t>
            </a:r>
            <a:r>
              <a:rPr lang="ko-KR" altLang="en-US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시연영상</a:t>
            </a:r>
            <a:endParaRPr lang="ko-KR" altLang="en-US" sz="4800" b="1" dirty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  <a:cs typeface="1HoonJunglebook" charset="-127"/>
            </a:endParaRPr>
          </a:p>
        </p:txBody>
      </p:sp>
      <p:pic>
        <p:nvPicPr>
          <p:cNvPr id="4" name="SafeFood_시연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7705" y="1237714"/>
            <a:ext cx="9423214" cy="5300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145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23883" y="514889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1000"/>
              </a:spcBef>
              <a:buFont typeface="Arial" panose="020B0604020202020204" pitchFamily="34" charset="0"/>
            </a:pPr>
            <a:r>
              <a:rPr lang="en-US" altLang="ko-KR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7. </a:t>
            </a:r>
            <a:r>
              <a:rPr lang="ko-KR" altLang="en-US" sz="4800" b="1" dirty="0" smtClean="0">
                <a:solidFill>
                  <a:schemeClr val="bg1"/>
                </a:solidFill>
                <a:latin typeface="1훈정글북 R" panose="02020603020101020101" pitchFamily="18" charset="-127"/>
                <a:ea typeface="1훈정글북 R" panose="02020603020101020101" pitchFamily="18" charset="-127"/>
                <a:cs typeface="1HoonJunglebook" charset="-127"/>
              </a:rPr>
              <a:t>주요 기능</a:t>
            </a:r>
            <a:endParaRPr lang="ko-KR" altLang="en-US" sz="4800" b="1" dirty="0">
              <a:solidFill>
                <a:schemeClr val="bg1"/>
              </a:solidFill>
              <a:latin typeface="1훈정글북 R" panose="02020603020101020101" pitchFamily="18" charset="-127"/>
              <a:ea typeface="1훈정글북 R" panose="02020603020101020101" pitchFamily="18" charset="-127"/>
              <a:cs typeface="1HoonJunglebook" charset="-127"/>
            </a:endParaRPr>
          </a:p>
        </p:txBody>
      </p:sp>
      <p:sp>
        <p:nvSpPr>
          <p:cNvPr id="6" name="순서도: 판단 5"/>
          <p:cNvSpPr/>
          <p:nvPr/>
        </p:nvSpPr>
        <p:spPr>
          <a:xfrm>
            <a:off x="2032967" y="1907235"/>
            <a:ext cx="2353586" cy="2369489"/>
          </a:xfrm>
          <a:prstGeom prst="flowChartDecision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900" b="1" dirty="0" smtClean="0">
                <a:solidFill>
                  <a:schemeClr val="tx1"/>
                </a:solidFill>
                <a:latin typeface="1훈하얀고양이 R" pitchFamily="18" charset="-127"/>
                <a:ea typeface="1훈하얀고양이 R" pitchFamily="18" charset="-127"/>
              </a:rPr>
              <a:t>회원 관리</a:t>
            </a:r>
            <a:endParaRPr lang="ko-KR" altLang="en-US" sz="2900" b="1" dirty="0">
              <a:solidFill>
                <a:schemeClr val="tx1"/>
              </a:solidFill>
              <a:latin typeface="1훈하얀고양이 R" pitchFamily="18" charset="-127"/>
              <a:ea typeface="1훈하얀고양이 R" pitchFamily="18" charset="-127"/>
            </a:endParaRPr>
          </a:p>
        </p:txBody>
      </p:sp>
      <p:sp>
        <p:nvSpPr>
          <p:cNvPr id="7" name="순서도: 판단 6"/>
          <p:cNvSpPr/>
          <p:nvPr/>
        </p:nvSpPr>
        <p:spPr>
          <a:xfrm>
            <a:off x="4386553" y="1335735"/>
            <a:ext cx="2353586" cy="2369489"/>
          </a:xfrm>
          <a:prstGeom prst="flowChartDecision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900" b="1" dirty="0">
                <a:solidFill>
                  <a:schemeClr val="tx1"/>
                </a:solidFill>
                <a:latin typeface="1훈하얀고양이 R" pitchFamily="18" charset="-127"/>
                <a:ea typeface="1훈하얀고양이 R" pitchFamily="18" charset="-127"/>
              </a:rPr>
              <a:t>식품 정보</a:t>
            </a:r>
            <a:r>
              <a:rPr lang="en-US" altLang="ko-KR" sz="2900" b="1" dirty="0">
                <a:solidFill>
                  <a:schemeClr val="tx1"/>
                </a:solidFill>
                <a:latin typeface="1훈하얀고양이 R" pitchFamily="18" charset="-127"/>
                <a:ea typeface="1훈하얀고양이 R" pitchFamily="18" charset="-127"/>
              </a:rPr>
              <a:t>, </a:t>
            </a:r>
            <a:r>
              <a:rPr lang="ko-KR" altLang="en-US" sz="2900" b="1" dirty="0">
                <a:solidFill>
                  <a:schemeClr val="tx1"/>
                </a:solidFill>
                <a:latin typeface="1훈하얀고양이 R" pitchFamily="18" charset="-127"/>
                <a:ea typeface="1훈하얀고양이 R" pitchFamily="18" charset="-127"/>
              </a:rPr>
              <a:t>찜</a:t>
            </a:r>
          </a:p>
        </p:txBody>
      </p:sp>
      <p:sp>
        <p:nvSpPr>
          <p:cNvPr id="8" name="순서도: 판단 7"/>
          <p:cNvSpPr/>
          <p:nvPr/>
        </p:nvSpPr>
        <p:spPr>
          <a:xfrm>
            <a:off x="5042867" y="3552824"/>
            <a:ext cx="2353586" cy="2369489"/>
          </a:xfrm>
          <a:prstGeom prst="flowChartDecision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900" b="1" dirty="0" smtClean="0">
                <a:solidFill>
                  <a:schemeClr val="tx1"/>
                </a:solidFill>
                <a:latin typeface="1훈하얀고양이 R" pitchFamily="18" charset="-127"/>
                <a:ea typeface="1훈하얀고양이 R" pitchFamily="18" charset="-127"/>
              </a:rPr>
              <a:t>공지 사항</a:t>
            </a:r>
            <a:endParaRPr lang="ko-KR" altLang="en-US" sz="2900" b="1" dirty="0">
              <a:solidFill>
                <a:schemeClr val="tx1"/>
              </a:solidFill>
              <a:latin typeface="1훈하얀고양이 R" pitchFamily="18" charset="-127"/>
              <a:ea typeface="1훈하얀고양이 R" pitchFamily="18" charset="-127"/>
            </a:endParaRPr>
          </a:p>
        </p:txBody>
      </p:sp>
      <p:sp>
        <p:nvSpPr>
          <p:cNvPr id="9" name="순서도: 판단 8"/>
          <p:cNvSpPr/>
          <p:nvPr/>
        </p:nvSpPr>
        <p:spPr>
          <a:xfrm>
            <a:off x="7243142" y="2869260"/>
            <a:ext cx="2353586" cy="2369489"/>
          </a:xfrm>
          <a:prstGeom prst="flowChartDecision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900" b="1" dirty="0" smtClean="0">
                <a:solidFill>
                  <a:schemeClr val="tx1"/>
                </a:solidFill>
                <a:latin typeface="1훈하얀고양이 R" pitchFamily="18" charset="-127"/>
                <a:ea typeface="1훈하얀고양이 R" pitchFamily="18" charset="-127"/>
              </a:rPr>
              <a:t>Q&amp;A</a:t>
            </a:r>
            <a:endParaRPr lang="ko-KR" altLang="en-US" sz="2900" b="1" dirty="0">
              <a:solidFill>
                <a:schemeClr val="tx1"/>
              </a:solidFill>
              <a:latin typeface="1훈하얀고양이 R" pitchFamily="18" charset="-127"/>
              <a:ea typeface="1훈하얀고양이 R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646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7366</TotalTime>
  <Words>289</Words>
  <Application>Microsoft Office PowerPoint</Application>
  <PresentationFormat>와이드스크린</PresentationFormat>
  <Paragraphs>79</Paragraphs>
  <Slides>20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31" baseType="lpstr">
      <vt:lpstr>맑은 고딕</vt:lpstr>
      <vt:lpstr>Calibri</vt:lpstr>
      <vt:lpstr>1훈화양연화 R</vt:lpstr>
      <vt:lpstr>1훈정글북 R</vt:lpstr>
      <vt:lpstr>Arial</vt:lpstr>
      <vt:lpstr>1훈하얀고양이 R</vt:lpstr>
      <vt:lpstr>Calibri Light</vt:lpstr>
      <vt:lpstr>1HoonJunglebook</vt:lpstr>
      <vt:lpstr>1HoonWhayangyunwha</vt:lpstr>
      <vt:lpstr>1HoonWhitecat</vt:lpstr>
      <vt:lpstr>Office Theme</vt:lpstr>
      <vt:lpstr>PowerPoint 프레젠테이션</vt:lpstr>
      <vt:lpstr>목차</vt:lpstr>
      <vt:lpstr>1.팀원 소개</vt:lpstr>
      <vt:lpstr>2.기획 배경</vt:lpstr>
      <vt:lpstr>3.개발 일정</vt:lpstr>
      <vt:lpstr>4. ERD 설계</vt:lpstr>
      <vt:lpstr>5. 개발환경</vt:lpstr>
      <vt:lpstr>6. 시연영상</vt:lpstr>
      <vt:lpstr>7. 주요 기능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8. 기대 효과</vt:lpstr>
      <vt:lpstr>9. 개발 후기</vt:lpstr>
      <vt:lpstr>9. 개발 후기</vt:lpstr>
      <vt:lpstr>질문 있어요??</vt:lpstr>
      <vt:lpstr>감사합니다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사용자</dc:creator>
  <cp:lastModifiedBy>조 민</cp:lastModifiedBy>
  <cp:revision>112</cp:revision>
  <cp:lastPrinted>2016-03-13T13:46:25Z</cp:lastPrinted>
  <dcterms:created xsi:type="dcterms:W3CDTF">2016-03-13T11:51:59Z</dcterms:created>
  <dcterms:modified xsi:type="dcterms:W3CDTF">2019-11-28T18:23:15Z</dcterms:modified>
</cp:coreProperties>
</file>